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4113" r:id="rId6"/>
    <p:sldId id="4114" r:id="rId7"/>
    <p:sldId id="4118" r:id="rId8"/>
    <p:sldId id="4115" r:id="rId9"/>
    <p:sldId id="3330" r:id="rId10"/>
    <p:sldId id="4116" r:id="rId11"/>
    <p:sldId id="4117" r:id="rId12"/>
    <p:sldId id="258" r:id="rId13"/>
  </p:sldIdLst>
  <p:sldSz cx="9144000" cy="5143500" type="screen16x9"/>
  <p:notesSz cx="7315200" cy="96012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9BBB59"/>
    <a:srgbClr val="3F3F69"/>
    <a:srgbClr val="575757"/>
    <a:srgbClr val="BFBFBF"/>
    <a:srgbClr val="467739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0" autoAdjust="0"/>
    <p:restoredTop sz="90030" autoAdjust="0"/>
  </p:normalViewPr>
  <p:slideViewPr>
    <p:cSldViewPr>
      <p:cViewPr varScale="1">
        <p:scale>
          <a:sx n="136" d="100"/>
          <a:sy n="136" d="100"/>
        </p:scale>
        <p:origin x="140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0t/dgqmg4397k7f9bm6btr6ffy40000gn/T/com.microsoft.Outlook/Outlook%20Temp/smart%20phone%20us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Year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3668</c:v>
                </c:pt>
                <c:pt idx="1">
                  <c:v>4435</c:v>
                </c:pt>
                <c:pt idx="2">
                  <c:v>5095</c:v>
                </c:pt>
                <c:pt idx="3">
                  <c:v>5643</c:v>
                </c:pt>
                <c:pt idx="4">
                  <c:v>6055</c:v>
                </c:pt>
                <c:pt idx="5">
                  <c:v>6378</c:v>
                </c:pt>
                <c:pt idx="6">
                  <c:v>6648</c:v>
                </c:pt>
                <c:pt idx="7">
                  <c:v>6925</c:v>
                </c:pt>
                <c:pt idx="8">
                  <c:v>7138</c:v>
                </c:pt>
                <c:pt idx="9">
                  <c:v>7336</c:v>
                </c:pt>
                <c:pt idx="10">
                  <c:v>7516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6-1E45-9C7D-DEE1033C9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1394656"/>
        <c:axId val="1431970192"/>
      </c:barChart>
      <c:catAx>
        <c:axId val="143139465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970192"/>
        <c:crosses val="autoZero"/>
        <c:auto val="0"/>
        <c:lblAlgn val="ctr"/>
        <c:lblOffset val="100"/>
        <c:noMultiLvlLbl val="0"/>
      </c:catAx>
      <c:valAx>
        <c:axId val="143197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39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98F7FBF-DB49-DE44-AFFA-5F6EA35CCCDF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C26F352-F268-344B-BF5F-FD777B5C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6F352-F268-344B-BF5F-FD777B5C6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6F352-F268-344B-BF5F-FD777B5C6C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reminder on our knowledge and approach,  and how our SDETs is fit for purpose. </a:t>
            </a:r>
          </a:p>
          <a:p>
            <a:endParaRPr lang="en-US" dirty="0"/>
          </a:p>
          <a:p>
            <a:r>
              <a:rPr lang="en-US" dirty="0"/>
              <a:t>Any system / application and area</a:t>
            </a:r>
          </a:p>
          <a:p>
            <a:endParaRPr lang="en-US" dirty="0"/>
          </a:p>
          <a:p>
            <a:r>
              <a:rPr lang="en-US" dirty="0"/>
              <a:t>Staff retention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6F352-F268-344B-BF5F-FD777B5C6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8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Close presentation shortly after this slide to bring the human factor back – video on so you can see their expressions while answering questions. </a:t>
            </a:r>
          </a:p>
          <a:p>
            <a:endParaRPr lang="en-US" b="1" dirty="0"/>
          </a:p>
          <a:p>
            <a:r>
              <a:rPr lang="en-US" b="1" dirty="0"/>
              <a:t>This slide gives the impression we are presenting this to others as well – which helps with subliminal message for the buyer to take the deal.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6F352-F268-344B-BF5F-FD777B5C6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04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356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336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129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643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291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505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962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209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267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328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75E8-CD6F-450D-84FD-56C4E40B215F}" type="datetimeFigureOut">
              <a:rPr lang="en-ZA" smtClean="0"/>
              <a:t>2021/11/24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73F0-6DC3-4624-97D2-395F4C2AFE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86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26" Type="http://schemas.openxmlformats.org/officeDocument/2006/relationships/image" Target="../media/image59.sv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sv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24" Type="http://schemas.openxmlformats.org/officeDocument/2006/relationships/image" Target="../media/image57.svg"/><Relationship Id="rId32" Type="http://schemas.openxmlformats.org/officeDocument/2006/relationships/image" Target="../media/image65.svg"/><Relationship Id="rId37" Type="http://schemas.openxmlformats.org/officeDocument/2006/relationships/image" Target="../media/image70.png"/><Relationship Id="rId40" Type="http://schemas.openxmlformats.org/officeDocument/2006/relationships/image" Target="../media/image73.sv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svg"/><Relationship Id="rId36" Type="http://schemas.openxmlformats.org/officeDocument/2006/relationships/image" Target="../media/image69.svg"/><Relationship Id="rId10" Type="http://schemas.openxmlformats.org/officeDocument/2006/relationships/image" Target="../media/image43.sv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Relationship Id="rId22" Type="http://schemas.openxmlformats.org/officeDocument/2006/relationships/image" Target="../media/image55.svg"/><Relationship Id="rId27" Type="http://schemas.openxmlformats.org/officeDocument/2006/relationships/image" Target="../media/image60.png"/><Relationship Id="rId30" Type="http://schemas.openxmlformats.org/officeDocument/2006/relationships/image" Target="../media/image63.svg"/><Relationship Id="rId35" Type="http://schemas.openxmlformats.org/officeDocument/2006/relationships/image" Target="../media/image68.png"/><Relationship Id="rId8" Type="http://schemas.openxmlformats.org/officeDocument/2006/relationships/image" Target="../media/image41.svg"/><Relationship Id="rId3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75.svg"/><Relationship Id="rId21" Type="http://schemas.openxmlformats.org/officeDocument/2006/relationships/image" Target="../media/image93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5" Type="http://schemas.openxmlformats.org/officeDocument/2006/relationships/image" Target="../media/image97.sv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24" Type="http://schemas.openxmlformats.org/officeDocument/2006/relationships/image" Target="../media/image96.png"/><Relationship Id="rId5" Type="http://schemas.openxmlformats.org/officeDocument/2006/relationships/image" Target="../media/image77.svg"/><Relationship Id="rId15" Type="http://schemas.openxmlformats.org/officeDocument/2006/relationships/image" Target="../media/image87.svg"/><Relationship Id="rId23" Type="http://schemas.openxmlformats.org/officeDocument/2006/relationships/image" Target="../media/image95.svg"/><Relationship Id="rId10" Type="http://schemas.openxmlformats.org/officeDocument/2006/relationships/image" Target="../media/image82.png"/><Relationship Id="rId19" Type="http://schemas.openxmlformats.org/officeDocument/2006/relationships/image" Target="../media/image91.svg"/><Relationship Id="rId4" Type="http://schemas.openxmlformats.org/officeDocument/2006/relationships/image" Target="../media/image76.png"/><Relationship Id="rId9" Type="http://schemas.openxmlformats.org/officeDocument/2006/relationships/image" Target="../media/image81.sv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57986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bg1"/>
                </a:solidFill>
                <a:cs typeface="Arial" pitchFamily="34" charset="0"/>
              </a:rPr>
              <a:t>Skills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1ADE3-0365-7B43-B5C0-0731BC419379}"/>
              </a:ext>
            </a:extLst>
          </p:cNvPr>
          <p:cNvSpPr txBox="1"/>
          <p:nvPr/>
        </p:nvSpPr>
        <p:spPr>
          <a:xfrm>
            <a:off x="7380312" y="4104244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900" dirty="0">
                <a:solidFill>
                  <a:schemeClr val="bg1"/>
                </a:solidFill>
                <a:cs typeface="Arial" pitchFamily="34" charset="0"/>
              </a:rPr>
              <a:t>23 November </a:t>
            </a:r>
            <a:r>
              <a:rPr lang="en-ZA" sz="800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en-ZA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84A87-76CD-7B4F-87CD-5BA44381BFA8}"/>
              </a:ext>
            </a:extLst>
          </p:cNvPr>
          <p:cNvSpPr txBox="1"/>
          <p:nvPr/>
        </p:nvSpPr>
        <p:spPr>
          <a:xfrm>
            <a:off x="683568" y="3965744"/>
            <a:ext cx="13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>
                <a:solidFill>
                  <a:schemeClr val="bg1"/>
                </a:solidFill>
                <a:cs typeface="Arial" pitchFamily="34" charset="0"/>
              </a:rPr>
              <a:t>Bethuel Lebeya</a:t>
            </a:r>
          </a:p>
          <a:p>
            <a:r>
              <a:rPr lang="en-ZA" sz="900" dirty="0">
                <a:solidFill>
                  <a:schemeClr val="bg1"/>
                </a:solidFill>
                <a:cs typeface="Arial" pitchFamily="34" charset="0"/>
              </a:rPr>
              <a:t>Chief Technology Officer</a:t>
            </a:r>
          </a:p>
        </p:txBody>
      </p:sp>
    </p:spTree>
    <p:extLst>
      <p:ext uri="{BB962C8B-B14F-4D97-AF65-F5344CB8AC3E}">
        <p14:creationId xmlns:p14="http://schemas.microsoft.com/office/powerpoint/2010/main" val="412786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pp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9F8CE9C-3BFC-C449-9FCA-F9F4ED4C3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8" y="1971462"/>
            <a:ext cx="1828800" cy="110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E86C4-34DE-E84B-B32E-049E265FA989}"/>
              </a:ext>
            </a:extLst>
          </p:cNvPr>
          <p:cNvSpPr txBox="1"/>
          <p:nvPr/>
        </p:nvSpPr>
        <p:spPr>
          <a:xfrm>
            <a:off x="1413969" y="123478"/>
            <a:ext cx="596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Mobile Application vs Web Application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013A1-7E32-1541-9CB6-0D9BD38E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00" y="1563638"/>
            <a:ext cx="4644000" cy="309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521A3B-9817-2E40-8864-AA04018F5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21" y="3484186"/>
            <a:ext cx="1790700" cy="11303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F4FD405-9397-FE40-AAC7-DAD6FBDD3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44" y="1590943"/>
            <a:ext cx="1739900" cy="1155700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4C0404F-1EFD-2442-8108-988C6D7B6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94" y="4049336"/>
            <a:ext cx="720000" cy="720000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B60B4BD-BCAB-B740-8D45-A3B35642D9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94" y="2888565"/>
            <a:ext cx="1080000" cy="7633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2FA1C9-6BCE-0B4F-AE3F-6C91F5A6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074425"/>
            <a:ext cx="2304216" cy="36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Application Native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65F350-0E2E-744D-9116-AA20CBF36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823" y="1074425"/>
            <a:ext cx="2304216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Application Web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BF4955-7477-8747-9D90-195968EF4DFD}"/>
              </a:ext>
            </a:extLst>
          </p:cNvPr>
          <p:cNvSpPr txBox="1"/>
          <p:nvPr/>
        </p:nvSpPr>
        <p:spPr>
          <a:xfrm>
            <a:off x="0" y="494859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800" dirty="0">
                <a:latin typeface="Calibri" panose="020F0502020204030204" pitchFamily="34" charset="0"/>
              </a:rPr>
              <a:t>https://</a:t>
            </a:r>
            <a:r>
              <a:rPr lang="en-ZA" sz="800" dirty="0" err="1">
                <a:latin typeface="Calibri" panose="020F0502020204030204" pitchFamily="34" charset="0"/>
              </a:rPr>
              <a:t>blog.pandasuite.com</a:t>
            </a:r>
            <a:r>
              <a:rPr lang="en-ZA" sz="800" dirty="0">
                <a:latin typeface="Calibri" panose="020F0502020204030204" pitchFamily="34" charset="0"/>
              </a:rPr>
              <a:t>/native-app-vs-web-app/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685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BD3309-FF95-9145-8C95-CB13B6CA7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12529"/>
              </p:ext>
            </p:extLst>
          </p:nvPr>
        </p:nvGraphicFramePr>
        <p:xfrm>
          <a:off x="1043608" y="1563638"/>
          <a:ext cx="7056784" cy="2926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1716194239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975750336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1556034018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1928683497"/>
                    </a:ext>
                  </a:extLst>
                </a:gridCol>
              </a:tblGrid>
              <a:tr h="41803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546276"/>
                  </a:ext>
                </a:extLst>
              </a:tr>
              <a:tr h="418031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Accessed after being installed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Accessed through browsing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81419"/>
                  </a:ext>
                </a:extLst>
              </a:tr>
              <a:tr h="418031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Interactive user interface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Navigational user interface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287297"/>
                  </a:ext>
                </a:extLst>
              </a:tr>
              <a:tr h="418031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Available offline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Requires connection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294201"/>
                  </a:ext>
                </a:extLst>
              </a:tr>
              <a:tr h="418031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Better user engagement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Attract larger audiences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68141"/>
                  </a:ext>
                </a:extLst>
              </a:tr>
              <a:tr h="418031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Relatively expensive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Relatively inexpensive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629240"/>
                  </a:ext>
                </a:extLst>
              </a:tr>
              <a:tr h="418031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Can make use of phone 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Somewhat limited 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9629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CE86C4-34DE-E84B-B32E-049E265FA989}"/>
              </a:ext>
            </a:extLst>
          </p:cNvPr>
          <p:cNvSpPr txBox="1"/>
          <p:nvPr/>
        </p:nvSpPr>
        <p:spPr>
          <a:xfrm>
            <a:off x="1379291" y="-20538"/>
            <a:ext cx="6035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Understanding the difference between </a:t>
            </a:r>
          </a:p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Client vs Consumer</a:t>
            </a:r>
          </a:p>
        </p:txBody>
      </p:sp>
      <p:pic>
        <p:nvPicPr>
          <p:cNvPr id="9" name="Graphic 8" descr="Smart Phone with solid fill">
            <a:extLst>
              <a:ext uri="{FF2B5EF4-FFF2-40B4-BE49-F238E27FC236}">
                <a16:creationId xmlns:a16="http://schemas.microsoft.com/office/drawing/2014/main" id="{CC1D39D9-E12E-254C-BC99-4831A8EF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2886" y="1563638"/>
            <a:ext cx="2998228" cy="299822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844252E-1299-CA4F-8AD4-B7A72CD5E877}"/>
              </a:ext>
            </a:extLst>
          </p:cNvPr>
          <p:cNvGrpSpPr/>
          <p:nvPr/>
        </p:nvGrpSpPr>
        <p:grpSpPr>
          <a:xfrm>
            <a:off x="2987824" y="1995686"/>
            <a:ext cx="360000" cy="2494169"/>
            <a:chOff x="2987824" y="1995686"/>
            <a:chExt cx="360000" cy="2494169"/>
          </a:xfrm>
        </p:grpSpPr>
        <p:sp>
          <p:nvSpPr>
            <p:cNvPr id="11" name="Овал 7">
              <a:extLst>
                <a:ext uri="{FF2B5EF4-FFF2-40B4-BE49-F238E27FC236}">
                  <a16:creationId xmlns:a16="http://schemas.microsoft.com/office/drawing/2014/main" id="{4C286DEE-6C4B-6345-A408-4DC2B03993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1995686"/>
              <a:ext cx="360000" cy="36003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2" name="Овал 7">
              <a:extLst>
                <a:ext uri="{FF2B5EF4-FFF2-40B4-BE49-F238E27FC236}">
                  <a16:creationId xmlns:a16="http://schemas.microsoft.com/office/drawing/2014/main" id="{59C81C57-16EB-E34A-8F29-FEB0CCB41A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2422513"/>
              <a:ext cx="360000" cy="36003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4" name="Овал 7">
              <a:extLst>
                <a:ext uri="{FF2B5EF4-FFF2-40B4-BE49-F238E27FC236}">
                  <a16:creationId xmlns:a16="http://schemas.microsoft.com/office/drawing/2014/main" id="{FBAA7367-F9E2-8841-9DAD-CB6E4B6BD0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2849340"/>
              <a:ext cx="360000" cy="36003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8" name="Овал 7">
              <a:extLst>
                <a:ext uri="{FF2B5EF4-FFF2-40B4-BE49-F238E27FC236}">
                  <a16:creationId xmlns:a16="http://schemas.microsoft.com/office/drawing/2014/main" id="{A14A49F4-CB94-9840-B04F-036CC7A01A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3276167"/>
              <a:ext cx="360000" cy="36003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9" name="Овал 7">
              <a:extLst>
                <a:ext uri="{FF2B5EF4-FFF2-40B4-BE49-F238E27FC236}">
                  <a16:creationId xmlns:a16="http://schemas.microsoft.com/office/drawing/2014/main" id="{2DB10223-FC75-1249-BF9B-98302B513F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3702994"/>
              <a:ext cx="360000" cy="36003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20" name="Овал 7">
              <a:extLst>
                <a:ext uri="{FF2B5EF4-FFF2-40B4-BE49-F238E27FC236}">
                  <a16:creationId xmlns:a16="http://schemas.microsoft.com/office/drawing/2014/main" id="{832D2FDC-A978-034C-9FD5-88F3FC694E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4129820"/>
              <a:ext cx="360000" cy="36003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pic>
          <p:nvPicPr>
            <p:cNvPr id="7" name="Graphic 6" descr="Cursor with solid fill">
              <a:extLst>
                <a:ext uri="{FF2B5EF4-FFF2-40B4-BE49-F238E27FC236}">
                  <a16:creationId xmlns:a16="http://schemas.microsoft.com/office/drawing/2014/main" id="{BDECEC59-0B10-5546-A2BD-3A710658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12438" y="2031703"/>
              <a:ext cx="288000" cy="288000"/>
            </a:xfrm>
            <a:prstGeom prst="rect">
              <a:avLst/>
            </a:prstGeom>
          </p:spPr>
        </p:pic>
        <p:pic>
          <p:nvPicPr>
            <p:cNvPr id="10" name="Graphic 9" descr="Internet with solid fill">
              <a:extLst>
                <a:ext uri="{FF2B5EF4-FFF2-40B4-BE49-F238E27FC236}">
                  <a16:creationId xmlns:a16="http://schemas.microsoft.com/office/drawing/2014/main" id="{FF578B71-BB53-5646-8100-0BC53A2ED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12438" y="2458530"/>
              <a:ext cx="288000" cy="288000"/>
            </a:xfrm>
            <a:prstGeom prst="rect">
              <a:avLst/>
            </a:prstGeom>
          </p:spPr>
        </p:pic>
        <p:pic>
          <p:nvPicPr>
            <p:cNvPr id="22" name="Graphic 21" descr="Wi-Fi with solid fill">
              <a:extLst>
                <a:ext uri="{FF2B5EF4-FFF2-40B4-BE49-F238E27FC236}">
                  <a16:creationId xmlns:a16="http://schemas.microsoft.com/office/drawing/2014/main" id="{20338067-9E94-D646-B23C-B7AFFF388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23824" y="2916156"/>
              <a:ext cx="288000" cy="288000"/>
            </a:xfrm>
            <a:prstGeom prst="rect">
              <a:avLst/>
            </a:prstGeom>
          </p:spPr>
        </p:pic>
        <p:pic>
          <p:nvPicPr>
            <p:cNvPr id="24" name="Graphic 23" descr="Female Profile with solid fill">
              <a:extLst>
                <a:ext uri="{FF2B5EF4-FFF2-40B4-BE49-F238E27FC236}">
                  <a16:creationId xmlns:a16="http://schemas.microsoft.com/office/drawing/2014/main" id="{C08CE85A-D79D-F74B-BCE1-CF6538367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23824" y="3312184"/>
              <a:ext cx="288000" cy="288000"/>
            </a:xfrm>
            <a:prstGeom prst="rect">
              <a:avLst/>
            </a:prstGeom>
          </p:spPr>
        </p:pic>
        <p:pic>
          <p:nvPicPr>
            <p:cNvPr id="26" name="Graphic 25" descr="Dollar with solid fill">
              <a:extLst>
                <a:ext uri="{FF2B5EF4-FFF2-40B4-BE49-F238E27FC236}">
                  <a16:creationId xmlns:a16="http://schemas.microsoft.com/office/drawing/2014/main" id="{5CEABED6-018B-484E-96F5-E9E146C85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11579" y="3741409"/>
              <a:ext cx="288000" cy="288000"/>
            </a:xfrm>
            <a:prstGeom prst="rect">
              <a:avLst/>
            </a:prstGeom>
          </p:spPr>
        </p:pic>
        <p:pic>
          <p:nvPicPr>
            <p:cNvPr id="28" name="Graphic 27" descr="Star with solid fill">
              <a:extLst>
                <a:ext uri="{FF2B5EF4-FFF2-40B4-BE49-F238E27FC236}">
                  <a16:creationId xmlns:a16="http://schemas.microsoft.com/office/drawing/2014/main" id="{4EC6261D-0DF5-6F43-92CA-77A31CB33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023824" y="4163262"/>
              <a:ext cx="288000" cy="288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D287A1-FC98-4D46-A5E5-9EED2EEB47D6}"/>
              </a:ext>
            </a:extLst>
          </p:cNvPr>
          <p:cNvGrpSpPr/>
          <p:nvPr/>
        </p:nvGrpSpPr>
        <p:grpSpPr>
          <a:xfrm>
            <a:off x="5796000" y="1995686"/>
            <a:ext cx="360000" cy="2494169"/>
            <a:chOff x="2987824" y="1995686"/>
            <a:chExt cx="360000" cy="2494169"/>
          </a:xfrm>
        </p:grpSpPr>
        <p:sp>
          <p:nvSpPr>
            <p:cNvPr id="31" name="Овал 7">
              <a:extLst>
                <a:ext uri="{FF2B5EF4-FFF2-40B4-BE49-F238E27FC236}">
                  <a16:creationId xmlns:a16="http://schemas.microsoft.com/office/drawing/2014/main" id="{2EC2DCE3-CDDF-E24D-BBB1-6719013228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1995686"/>
              <a:ext cx="360000" cy="36003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32" name="Овал 7">
              <a:extLst>
                <a:ext uri="{FF2B5EF4-FFF2-40B4-BE49-F238E27FC236}">
                  <a16:creationId xmlns:a16="http://schemas.microsoft.com/office/drawing/2014/main" id="{C3D6BA7D-80AC-E741-949B-3BF2B6F0C0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2422513"/>
              <a:ext cx="360000" cy="36003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33" name="Овал 7">
              <a:extLst>
                <a:ext uri="{FF2B5EF4-FFF2-40B4-BE49-F238E27FC236}">
                  <a16:creationId xmlns:a16="http://schemas.microsoft.com/office/drawing/2014/main" id="{3E42D8AF-B8FD-C44C-94A9-206796C6A8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2849340"/>
              <a:ext cx="360000" cy="36003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34" name="Овал 7">
              <a:extLst>
                <a:ext uri="{FF2B5EF4-FFF2-40B4-BE49-F238E27FC236}">
                  <a16:creationId xmlns:a16="http://schemas.microsoft.com/office/drawing/2014/main" id="{27F875AF-B4CD-2548-A881-F5D1D2A514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3276167"/>
              <a:ext cx="360000" cy="36003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35" name="Овал 7">
              <a:extLst>
                <a:ext uri="{FF2B5EF4-FFF2-40B4-BE49-F238E27FC236}">
                  <a16:creationId xmlns:a16="http://schemas.microsoft.com/office/drawing/2014/main" id="{B80EE9A9-1289-7D4C-AC1C-10C38239BE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3702994"/>
              <a:ext cx="360000" cy="36003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36" name="Овал 7">
              <a:extLst>
                <a:ext uri="{FF2B5EF4-FFF2-40B4-BE49-F238E27FC236}">
                  <a16:creationId xmlns:a16="http://schemas.microsoft.com/office/drawing/2014/main" id="{9BEE44E0-0BAC-5B4C-AFA8-55C0B660E0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7824" y="4129820"/>
              <a:ext cx="360000" cy="36003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miter lim="4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pic>
          <p:nvPicPr>
            <p:cNvPr id="37" name="Graphic 36" descr="Cursor with solid fill">
              <a:extLst>
                <a:ext uri="{FF2B5EF4-FFF2-40B4-BE49-F238E27FC236}">
                  <a16:creationId xmlns:a16="http://schemas.microsoft.com/office/drawing/2014/main" id="{30D62384-1243-BC41-9437-0A87D2CC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12438" y="2031703"/>
              <a:ext cx="288000" cy="288000"/>
            </a:xfrm>
            <a:prstGeom prst="rect">
              <a:avLst/>
            </a:prstGeom>
          </p:spPr>
        </p:pic>
        <p:pic>
          <p:nvPicPr>
            <p:cNvPr id="38" name="Graphic 37" descr="Internet with solid fill">
              <a:extLst>
                <a:ext uri="{FF2B5EF4-FFF2-40B4-BE49-F238E27FC236}">
                  <a16:creationId xmlns:a16="http://schemas.microsoft.com/office/drawing/2014/main" id="{975CA530-4FFC-6F45-B983-C7FB2C061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12438" y="2458530"/>
              <a:ext cx="288000" cy="288000"/>
            </a:xfrm>
            <a:prstGeom prst="rect">
              <a:avLst/>
            </a:prstGeom>
          </p:spPr>
        </p:pic>
        <p:pic>
          <p:nvPicPr>
            <p:cNvPr id="39" name="Graphic 38" descr="Wi-Fi with solid fill">
              <a:extLst>
                <a:ext uri="{FF2B5EF4-FFF2-40B4-BE49-F238E27FC236}">
                  <a16:creationId xmlns:a16="http://schemas.microsoft.com/office/drawing/2014/main" id="{B305F4F4-3C61-8F4B-B190-A7C34CCB1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23824" y="2916156"/>
              <a:ext cx="288000" cy="288000"/>
            </a:xfrm>
            <a:prstGeom prst="rect">
              <a:avLst/>
            </a:prstGeom>
          </p:spPr>
        </p:pic>
        <p:pic>
          <p:nvPicPr>
            <p:cNvPr id="40" name="Graphic 39" descr="Female Profile with solid fill">
              <a:extLst>
                <a:ext uri="{FF2B5EF4-FFF2-40B4-BE49-F238E27FC236}">
                  <a16:creationId xmlns:a16="http://schemas.microsoft.com/office/drawing/2014/main" id="{44062527-EAE0-D746-883D-389A12B90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23824" y="3312184"/>
              <a:ext cx="288000" cy="288000"/>
            </a:xfrm>
            <a:prstGeom prst="rect">
              <a:avLst/>
            </a:prstGeom>
          </p:spPr>
        </p:pic>
        <p:pic>
          <p:nvPicPr>
            <p:cNvPr id="41" name="Graphic 40" descr="Dollar with solid fill">
              <a:extLst>
                <a:ext uri="{FF2B5EF4-FFF2-40B4-BE49-F238E27FC236}">
                  <a16:creationId xmlns:a16="http://schemas.microsoft.com/office/drawing/2014/main" id="{C6483C8A-DB27-874F-AF38-55AEDDF57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11579" y="3741409"/>
              <a:ext cx="288000" cy="288000"/>
            </a:xfrm>
            <a:prstGeom prst="rect">
              <a:avLst/>
            </a:prstGeom>
          </p:spPr>
        </p:pic>
        <p:pic>
          <p:nvPicPr>
            <p:cNvPr id="42" name="Graphic 41" descr="Star with solid fill">
              <a:extLst>
                <a:ext uri="{FF2B5EF4-FFF2-40B4-BE49-F238E27FC236}">
                  <a16:creationId xmlns:a16="http://schemas.microsoft.com/office/drawing/2014/main" id="{FEEBDDD2-00CF-7A44-B6D2-4300E9842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023824" y="4163262"/>
              <a:ext cx="288000" cy="288000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7054DE7-CAA8-0441-A8BC-975A2B844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491630"/>
            <a:ext cx="2304216" cy="36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Pure Mobile Application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FE5ADB-F9A1-5C4A-B313-2C897F619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000" y="1491630"/>
            <a:ext cx="2304216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Pure Mobile Website</a:t>
            </a:r>
          </a:p>
        </p:txBody>
      </p:sp>
    </p:spTree>
    <p:extLst>
      <p:ext uri="{BB962C8B-B14F-4D97-AF65-F5344CB8AC3E}">
        <p14:creationId xmlns:p14="http://schemas.microsoft.com/office/powerpoint/2010/main" val="346586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CE86C4-34DE-E84B-B32E-049E265FA989}"/>
              </a:ext>
            </a:extLst>
          </p:cNvPr>
          <p:cNvSpPr txBox="1"/>
          <p:nvPr/>
        </p:nvSpPr>
        <p:spPr>
          <a:xfrm>
            <a:off x="2929846" y="176322"/>
            <a:ext cx="293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Smartphone Users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EE476E0C-0FFC-A046-B598-CC3240044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626466"/>
              </p:ext>
            </p:extLst>
          </p:nvPr>
        </p:nvGraphicFramePr>
        <p:xfrm>
          <a:off x="827584" y="1275606"/>
          <a:ext cx="76328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7AA622A-B69F-DB40-BAC9-6E05F7AB5F86}"/>
              </a:ext>
            </a:extLst>
          </p:cNvPr>
          <p:cNvSpPr txBox="1"/>
          <p:nvPr/>
        </p:nvSpPr>
        <p:spPr>
          <a:xfrm>
            <a:off x="0" y="494859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800" dirty="0">
                <a:latin typeface="Calibri" panose="020F0502020204030204" pitchFamily="34" charset="0"/>
              </a:rPr>
              <a:t>https://</a:t>
            </a:r>
            <a:r>
              <a:rPr lang="en-ZA" sz="800" dirty="0" err="1">
                <a:latin typeface="Calibri" panose="020F0502020204030204" pitchFamily="34" charset="0"/>
              </a:rPr>
              <a:t>www.statista.com</a:t>
            </a:r>
            <a:r>
              <a:rPr lang="en-ZA" sz="800" dirty="0">
                <a:latin typeface="Calibri" panose="020F0502020204030204" pitchFamily="34" charset="0"/>
              </a:rPr>
              <a:t>/statistics/330695/number-of-smartphone-users-worldwide/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6436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ABD0C123-B439-704C-9B79-126969CC269D}"/>
              </a:ext>
            </a:extLst>
          </p:cNvPr>
          <p:cNvSpPr txBox="1"/>
          <p:nvPr/>
        </p:nvSpPr>
        <p:spPr>
          <a:xfrm>
            <a:off x="1970924" y="123478"/>
            <a:ext cx="4852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Where did the skill come from?</a:t>
            </a:r>
          </a:p>
        </p:txBody>
      </p:sp>
      <p:pic>
        <p:nvPicPr>
          <p:cNvPr id="6" name="Graphic 5" descr="Building outline">
            <a:extLst>
              <a:ext uri="{FF2B5EF4-FFF2-40B4-BE49-F238E27FC236}">
                <a16:creationId xmlns:a16="http://schemas.microsoft.com/office/drawing/2014/main" id="{D3634F57-F930-6342-BF56-84919B5BE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208" y="1153294"/>
            <a:ext cx="914400" cy="914400"/>
          </a:xfrm>
          <a:prstGeom prst="rect">
            <a:avLst/>
          </a:prstGeom>
        </p:spPr>
      </p:pic>
      <p:pic>
        <p:nvPicPr>
          <p:cNvPr id="13" name="Graphic 12" descr="Classroom with solid fill">
            <a:extLst>
              <a:ext uri="{FF2B5EF4-FFF2-40B4-BE49-F238E27FC236}">
                <a16:creationId xmlns:a16="http://schemas.microsoft.com/office/drawing/2014/main" id="{436803EB-CBC5-BF4C-A105-5F85627B3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7171" y="1092459"/>
            <a:ext cx="756000" cy="756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7DB414E-898E-C041-AF1A-CED5F6F1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977" y="4443958"/>
            <a:ext cx="1260000" cy="28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Other Information Acquisition Services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C6EE45-9451-4849-A952-FE94CC50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349" y="4066624"/>
            <a:ext cx="1260000" cy="28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Certification Course Services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4D834B-6CEC-924C-AC01-5C53A9F68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233" y="3689290"/>
            <a:ext cx="1260000" cy="2880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Job Description Services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ECB527-BCD7-1344-949F-EA9C1AE3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605" y="3311956"/>
            <a:ext cx="1260000" cy="28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Occupational Standard Services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81A091-F5D3-4040-A3E0-9E4A34BD7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311956"/>
            <a:ext cx="1008112" cy="142000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Knowledge Requirements Identification Services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51356040-95F8-0E49-83DF-454BD18F42DB}"/>
              </a:ext>
            </a:extLst>
          </p:cNvPr>
          <p:cNvSpPr txBox="1">
            <a:spLocks/>
          </p:cNvSpPr>
          <p:nvPr/>
        </p:nvSpPr>
        <p:spPr>
          <a:xfrm>
            <a:off x="1607088" y="3029705"/>
            <a:ext cx="2532864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Knowledge Requirements Identification Services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34612-1386-834C-8EF5-645BE7378258}"/>
              </a:ext>
            </a:extLst>
          </p:cNvPr>
          <p:cNvSpPr/>
          <p:nvPr/>
        </p:nvSpPr>
        <p:spPr>
          <a:xfrm>
            <a:off x="1475656" y="2931790"/>
            <a:ext cx="2808312" cy="1944216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E40AD895-AAE4-8A48-A267-AE5E6C4977FA}"/>
              </a:ext>
            </a:extLst>
          </p:cNvPr>
          <p:cNvSpPr txBox="1">
            <a:spLocks/>
          </p:cNvSpPr>
          <p:nvPr/>
        </p:nvSpPr>
        <p:spPr>
          <a:xfrm>
            <a:off x="201216" y="987574"/>
            <a:ext cx="770384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Industry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39F5A7-A37B-D54B-AE15-13FE500CEEBB}"/>
              </a:ext>
            </a:extLst>
          </p:cNvPr>
          <p:cNvCxnSpPr>
            <a:stCxn id="6" idx="2"/>
            <a:endCxn id="49" idx="1"/>
          </p:cNvCxnSpPr>
          <p:nvPr/>
        </p:nvCxnSpPr>
        <p:spPr>
          <a:xfrm>
            <a:off x="586408" y="2067694"/>
            <a:ext cx="1027197" cy="13882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9112B8-6544-054B-AB77-10C9E381A57E}"/>
              </a:ext>
            </a:extLst>
          </p:cNvPr>
          <p:cNvCxnSpPr>
            <a:stCxn id="6" idx="2"/>
            <a:endCxn id="48" idx="1"/>
          </p:cNvCxnSpPr>
          <p:nvPr/>
        </p:nvCxnSpPr>
        <p:spPr>
          <a:xfrm>
            <a:off x="586408" y="2067694"/>
            <a:ext cx="1025825" cy="17655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ABC7D3-637C-DD40-80CD-51B62BC40137}"/>
              </a:ext>
            </a:extLst>
          </p:cNvPr>
          <p:cNvCxnSpPr>
            <a:stCxn id="6" idx="2"/>
            <a:endCxn id="47" idx="1"/>
          </p:cNvCxnSpPr>
          <p:nvPr/>
        </p:nvCxnSpPr>
        <p:spPr>
          <a:xfrm>
            <a:off x="586408" y="2067694"/>
            <a:ext cx="1029941" cy="214293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8A0108D-BE45-C749-B5B3-B45B3A84379E}"/>
              </a:ext>
            </a:extLst>
          </p:cNvPr>
          <p:cNvCxnSpPr>
            <a:stCxn id="6" idx="2"/>
            <a:endCxn id="46" idx="1"/>
          </p:cNvCxnSpPr>
          <p:nvPr/>
        </p:nvCxnSpPr>
        <p:spPr>
          <a:xfrm>
            <a:off x="586408" y="2067694"/>
            <a:ext cx="1028569" cy="25202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68C19E-5F60-3D46-97B6-B03D3DA43A99}"/>
              </a:ext>
            </a:extLst>
          </p:cNvPr>
          <p:cNvCxnSpPr>
            <a:stCxn id="49" idx="3"/>
          </p:cNvCxnSpPr>
          <p:nvPr/>
        </p:nvCxnSpPr>
        <p:spPr>
          <a:xfrm>
            <a:off x="2873605" y="3455956"/>
            <a:ext cx="255491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333A3DB-1B1F-4346-B5F6-E9216E62C330}"/>
              </a:ext>
            </a:extLst>
          </p:cNvPr>
          <p:cNvCxnSpPr>
            <a:stCxn id="48" idx="3"/>
          </p:cNvCxnSpPr>
          <p:nvPr/>
        </p:nvCxnSpPr>
        <p:spPr>
          <a:xfrm>
            <a:off x="2872233" y="3833290"/>
            <a:ext cx="2596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C483FCB-37AD-6F48-B432-CFFA10A8AE66}"/>
              </a:ext>
            </a:extLst>
          </p:cNvPr>
          <p:cNvCxnSpPr>
            <a:stCxn id="47" idx="3"/>
          </p:cNvCxnSpPr>
          <p:nvPr/>
        </p:nvCxnSpPr>
        <p:spPr>
          <a:xfrm>
            <a:off x="2876349" y="4210624"/>
            <a:ext cx="25274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6DFCFBD-EB07-8043-A705-B8124B70C206}"/>
              </a:ext>
            </a:extLst>
          </p:cNvPr>
          <p:cNvCxnSpPr>
            <a:stCxn id="46" idx="3"/>
          </p:cNvCxnSpPr>
          <p:nvPr/>
        </p:nvCxnSpPr>
        <p:spPr>
          <a:xfrm>
            <a:off x="2874977" y="4587958"/>
            <a:ext cx="25411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5E504F81-CDA3-E64E-A150-7A87A03B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685" y="4227966"/>
            <a:ext cx="1260000" cy="28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UKRDM Maintenance Services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11EBA6-BF4C-EF4C-9058-5C4202B9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569" y="3507854"/>
            <a:ext cx="1260000" cy="28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System Maintenance Services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230496-6506-B94B-BEBE-02E1314F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3311956"/>
            <a:ext cx="1008112" cy="142000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UKRDM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7006868-E6BE-3A43-8F37-D1A0C0932930}"/>
              </a:ext>
            </a:extLst>
          </p:cNvPr>
          <p:cNvSpPr/>
          <p:nvPr/>
        </p:nvSpPr>
        <p:spPr>
          <a:xfrm>
            <a:off x="4499992" y="2931790"/>
            <a:ext cx="2808312" cy="1944216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6CB5D52-2B7F-7D43-AA9C-EBEFC08E9B12}"/>
              </a:ext>
            </a:extLst>
          </p:cNvPr>
          <p:cNvCxnSpPr>
            <a:stCxn id="65" idx="3"/>
          </p:cNvCxnSpPr>
          <p:nvPr/>
        </p:nvCxnSpPr>
        <p:spPr>
          <a:xfrm>
            <a:off x="5896569" y="3651854"/>
            <a:ext cx="25960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642235D-2F83-CD4E-BB6A-E59F985F90B0}"/>
              </a:ext>
            </a:extLst>
          </p:cNvPr>
          <p:cNvCxnSpPr>
            <a:stCxn id="64" idx="3"/>
          </p:cNvCxnSpPr>
          <p:nvPr/>
        </p:nvCxnSpPr>
        <p:spPr>
          <a:xfrm>
            <a:off x="5900685" y="4371966"/>
            <a:ext cx="25274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ubtitle 2">
            <a:extLst>
              <a:ext uri="{FF2B5EF4-FFF2-40B4-BE49-F238E27FC236}">
                <a16:creationId xmlns:a16="http://schemas.microsoft.com/office/drawing/2014/main" id="{530E6C23-F646-354E-8A40-5ADE6BF2EDB1}"/>
              </a:ext>
            </a:extLst>
          </p:cNvPr>
          <p:cNvSpPr txBox="1">
            <a:spLocks/>
          </p:cNvSpPr>
          <p:nvPr/>
        </p:nvSpPr>
        <p:spPr>
          <a:xfrm>
            <a:off x="4631424" y="3032505"/>
            <a:ext cx="2532864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UKRDM Services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600951FB-921E-0343-B1F3-0C1B267208EA}"/>
              </a:ext>
            </a:extLst>
          </p:cNvPr>
          <p:cNvSpPr/>
          <p:nvPr/>
        </p:nvSpPr>
        <p:spPr>
          <a:xfrm>
            <a:off x="1475656" y="2138186"/>
            <a:ext cx="2808312" cy="656736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12B641-583F-AF41-ACC3-AC0E0DCD3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332" y="2427766"/>
            <a:ext cx="126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Study Course Rating Services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9ED5434-AFF0-984C-B051-07F5D7F45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890" y="2427766"/>
            <a:ext cx="126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Study Course Services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4B74F62B-D2CF-8A48-AFA2-BD6F4DC4C55E}"/>
              </a:ext>
            </a:extLst>
          </p:cNvPr>
          <p:cNvSpPr txBox="1">
            <a:spLocks/>
          </p:cNvSpPr>
          <p:nvPr/>
        </p:nvSpPr>
        <p:spPr>
          <a:xfrm>
            <a:off x="1607088" y="2165609"/>
            <a:ext cx="2532864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Study Course Services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F9331954-43F8-1B4C-A2FD-90E15EA392B9}"/>
              </a:ext>
            </a:extLst>
          </p:cNvPr>
          <p:cNvSpPr/>
          <p:nvPr/>
        </p:nvSpPr>
        <p:spPr>
          <a:xfrm>
            <a:off x="4499992" y="2138186"/>
            <a:ext cx="2808312" cy="656736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8CDC567-0BC2-4C47-9E2B-5964F74AF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668" y="2427766"/>
            <a:ext cx="1260000" cy="2880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Difference Services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A48F34-53F0-F648-9D22-A50AB6EFC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226" y="2427766"/>
            <a:ext cx="1260000" cy="28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Tendencies Analysis Services</a:t>
            </a: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FC6260F6-3C19-E848-99E3-E47FEB53D8AA}"/>
              </a:ext>
            </a:extLst>
          </p:cNvPr>
          <p:cNvSpPr txBox="1">
            <a:spLocks/>
          </p:cNvSpPr>
          <p:nvPr/>
        </p:nvSpPr>
        <p:spPr>
          <a:xfrm>
            <a:off x="4631424" y="2165609"/>
            <a:ext cx="2532864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Analysis Services</a:t>
            </a:r>
          </a:p>
        </p:txBody>
      </p:sp>
      <p:sp>
        <p:nvSpPr>
          <p:cNvPr id="79" name="Can 78">
            <a:extLst>
              <a:ext uri="{FF2B5EF4-FFF2-40B4-BE49-F238E27FC236}">
                <a16:creationId xmlns:a16="http://schemas.microsoft.com/office/drawing/2014/main" id="{F345D652-2831-094A-B065-404A9D968D9B}"/>
              </a:ext>
            </a:extLst>
          </p:cNvPr>
          <p:cNvSpPr/>
          <p:nvPr/>
        </p:nvSpPr>
        <p:spPr>
          <a:xfrm>
            <a:off x="7570878" y="2355726"/>
            <a:ext cx="1465617" cy="2376264"/>
          </a:xfrm>
          <a:prstGeom prst="can">
            <a:avLst>
              <a:gd name="adj" fmla="val 4108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Graphic 80" descr="Books with solid fill">
            <a:extLst>
              <a:ext uri="{FF2B5EF4-FFF2-40B4-BE49-F238E27FC236}">
                <a16:creationId xmlns:a16="http://schemas.microsoft.com/office/drawing/2014/main" id="{5839E1E2-BD27-0240-BBA0-9C496878A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0472" y="3435886"/>
            <a:ext cx="360000" cy="360000"/>
          </a:xfrm>
          <a:prstGeom prst="rect">
            <a:avLst/>
          </a:prstGeom>
        </p:spPr>
      </p:pic>
      <p:pic>
        <p:nvPicPr>
          <p:cNvPr id="83" name="Graphic 82" descr="Closed book with solid fill">
            <a:extLst>
              <a:ext uri="{FF2B5EF4-FFF2-40B4-BE49-F238E27FC236}">
                <a16:creationId xmlns:a16="http://schemas.microsoft.com/office/drawing/2014/main" id="{9A950458-3497-C245-A8D6-D803D5EDB9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8080" y="4155966"/>
            <a:ext cx="360000" cy="360000"/>
          </a:xfrm>
          <a:prstGeom prst="rect">
            <a:avLst/>
          </a:prstGeom>
        </p:spPr>
      </p:pic>
      <p:pic>
        <p:nvPicPr>
          <p:cNvPr id="85" name="Graphic 84" descr="Storytelling with solid fill">
            <a:extLst>
              <a:ext uri="{FF2B5EF4-FFF2-40B4-BE49-F238E27FC236}">
                <a16:creationId xmlns:a16="http://schemas.microsoft.com/office/drawing/2014/main" id="{D9499FB6-39CE-1D45-BDD1-85A26E724D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8080" y="3412182"/>
            <a:ext cx="360000" cy="360000"/>
          </a:xfrm>
          <a:prstGeom prst="rect">
            <a:avLst/>
          </a:prstGeom>
        </p:spPr>
      </p:pic>
      <p:pic>
        <p:nvPicPr>
          <p:cNvPr id="87" name="Graphic 86" descr="Open book with solid fill">
            <a:extLst>
              <a:ext uri="{FF2B5EF4-FFF2-40B4-BE49-F238E27FC236}">
                <a16:creationId xmlns:a16="http://schemas.microsoft.com/office/drawing/2014/main" id="{93C1C50D-B4C8-4448-AD75-9D88A5D5A3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0472" y="4155294"/>
            <a:ext cx="360000" cy="360000"/>
          </a:xfrm>
          <a:prstGeom prst="rect">
            <a:avLst/>
          </a:prstGeom>
        </p:spPr>
      </p:pic>
      <p:sp>
        <p:nvSpPr>
          <p:cNvPr id="88" name="Subtitle 2">
            <a:extLst>
              <a:ext uri="{FF2B5EF4-FFF2-40B4-BE49-F238E27FC236}">
                <a16:creationId xmlns:a16="http://schemas.microsoft.com/office/drawing/2014/main" id="{9605F409-474F-FD4E-A299-642710F30237}"/>
              </a:ext>
            </a:extLst>
          </p:cNvPr>
          <p:cNvSpPr txBox="1">
            <a:spLocks/>
          </p:cNvSpPr>
          <p:nvPr/>
        </p:nvSpPr>
        <p:spPr>
          <a:xfrm>
            <a:off x="7426863" y="3051317"/>
            <a:ext cx="1112333" cy="35682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Study 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Courses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929C7F98-7190-6D45-A628-A6ECB9FFC28D}"/>
              </a:ext>
            </a:extLst>
          </p:cNvPr>
          <p:cNvSpPr txBox="1">
            <a:spLocks/>
          </p:cNvSpPr>
          <p:nvPr/>
        </p:nvSpPr>
        <p:spPr>
          <a:xfrm>
            <a:off x="8084305" y="3051317"/>
            <a:ext cx="1112333" cy="35682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Occupational Standards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AC691493-7C30-8D4C-A439-0D2B84DAFEB9}"/>
              </a:ext>
            </a:extLst>
          </p:cNvPr>
          <p:cNvSpPr txBox="1">
            <a:spLocks/>
          </p:cNvSpPr>
          <p:nvPr/>
        </p:nvSpPr>
        <p:spPr>
          <a:xfrm>
            <a:off x="7420107" y="3795886"/>
            <a:ext cx="1112333" cy="35682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Job 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Descriptions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DE38FB6B-FC56-9842-93C0-1A459C27167E}"/>
              </a:ext>
            </a:extLst>
          </p:cNvPr>
          <p:cNvSpPr txBox="1">
            <a:spLocks/>
          </p:cNvSpPr>
          <p:nvPr/>
        </p:nvSpPr>
        <p:spPr>
          <a:xfrm>
            <a:off x="8100392" y="3795886"/>
            <a:ext cx="1112333" cy="35682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Certification 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Courses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6CD2C5CD-5EE2-7743-8BB6-DE2D70AB915A}"/>
              </a:ext>
            </a:extLst>
          </p:cNvPr>
          <p:cNvSpPr txBox="1">
            <a:spLocks/>
          </p:cNvSpPr>
          <p:nvPr/>
        </p:nvSpPr>
        <p:spPr>
          <a:xfrm>
            <a:off x="7624899" y="2499742"/>
            <a:ext cx="1357574" cy="35682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Knowledge Requirements Repository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17AE1A27-6F26-DC48-B47B-668B1D00A33E}"/>
              </a:ext>
            </a:extLst>
          </p:cNvPr>
          <p:cNvSpPr/>
          <p:nvPr/>
        </p:nvSpPr>
        <p:spPr>
          <a:xfrm>
            <a:off x="1475656" y="1361959"/>
            <a:ext cx="5832648" cy="41770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Interoperability Services Portal</a:t>
            </a: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4A2C9C96-7420-B240-BB1B-A1686DE2624F}"/>
              </a:ext>
            </a:extLst>
          </p:cNvPr>
          <p:cNvSpPr txBox="1">
            <a:spLocks/>
          </p:cNvSpPr>
          <p:nvPr/>
        </p:nvSpPr>
        <p:spPr>
          <a:xfrm>
            <a:off x="7889979" y="915566"/>
            <a:ext cx="770384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University</a:t>
            </a:r>
          </a:p>
        </p:txBody>
      </p:sp>
      <p:sp>
        <p:nvSpPr>
          <p:cNvPr id="95" name="Subtitle 2">
            <a:extLst>
              <a:ext uri="{FF2B5EF4-FFF2-40B4-BE49-F238E27FC236}">
                <a16:creationId xmlns:a16="http://schemas.microsoft.com/office/drawing/2014/main" id="{6C1CEA75-7EA3-2848-866A-685EBAB0F84F}"/>
              </a:ext>
            </a:extLst>
          </p:cNvPr>
          <p:cNvSpPr txBox="1">
            <a:spLocks/>
          </p:cNvSpPr>
          <p:nvPr/>
        </p:nvSpPr>
        <p:spPr>
          <a:xfrm>
            <a:off x="7524328" y="1995686"/>
            <a:ext cx="1465617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Representation Layer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CC62CDE-B955-204E-B4FD-F0D73F1B9F66}"/>
              </a:ext>
            </a:extLst>
          </p:cNvPr>
          <p:cNvCxnSpPr/>
          <p:nvPr/>
        </p:nvCxnSpPr>
        <p:spPr>
          <a:xfrm>
            <a:off x="1475656" y="1967986"/>
            <a:ext cx="7467128" cy="685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4960BED-DEC5-9E43-9752-21C3E1FD12B9}"/>
              </a:ext>
            </a:extLst>
          </p:cNvPr>
          <p:cNvCxnSpPr>
            <a:stCxn id="50" idx="3"/>
            <a:endCxn id="66" idx="1"/>
          </p:cNvCxnSpPr>
          <p:nvPr/>
        </p:nvCxnSpPr>
        <p:spPr>
          <a:xfrm>
            <a:off x="4139952" y="4021957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F3A0AE8-C5AA-7A48-BCAC-D508272B3711}"/>
              </a:ext>
            </a:extLst>
          </p:cNvPr>
          <p:cNvCxnSpPr/>
          <p:nvPr/>
        </p:nvCxnSpPr>
        <p:spPr>
          <a:xfrm>
            <a:off x="4211890" y="2715766"/>
            <a:ext cx="1941542" cy="740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D3F35AD-6134-6F48-9142-46499FBA38B4}"/>
              </a:ext>
            </a:extLst>
          </p:cNvPr>
          <p:cNvCxnSpPr>
            <a:stCxn id="50" idx="3"/>
            <a:endCxn id="65" idx="1"/>
          </p:cNvCxnSpPr>
          <p:nvPr/>
        </p:nvCxnSpPr>
        <p:spPr>
          <a:xfrm flipV="1">
            <a:off x="4139952" y="3651854"/>
            <a:ext cx="496617" cy="3701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561AB34-CD1C-EF4B-9814-9020D2DBEFC2}"/>
              </a:ext>
            </a:extLst>
          </p:cNvPr>
          <p:cNvCxnSpPr>
            <a:stCxn id="65" idx="1"/>
          </p:cNvCxnSpPr>
          <p:nvPr/>
        </p:nvCxnSpPr>
        <p:spPr>
          <a:xfrm flipH="1" flipV="1">
            <a:off x="4211890" y="2715766"/>
            <a:ext cx="424679" cy="9360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98B8F34-0736-9D43-86E3-81B96E299F8A}"/>
              </a:ext>
            </a:extLst>
          </p:cNvPr>
          <p:cNvCxnSpPr>
            <a:stCxn id="66" idx="3"/>
            <a:endCxn id="87" idx="0"/>
          </p:cNvCxnSpPr>
          <p:nvPr/>
        </p:nvCxnSpPr>
        <p:spPr>
          <a:xfrm>
            <a:off x="7164288" y="4021957"/>
            <a:ext cx="1476184" cy="13333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6662849-033C-1E46-ADC5-779E880E44D1}"/>
              </a:ext>
            </a:extLst>
          </p:cNvPr>
          <p:cNvCxnSpPr>
            <a:stCxn id="66" idx="3"/>
            <a:endCxn id="81" idx="0"/>
          </p:cNvCxnSpPr>
          <p:nvPr/>
        </p:nvCxnSpPr>
        <p:spPr>
          <a:xfrm flipV="1">
            <a:off x="7164288" y="3435886"/>
            <a:ext cx="1476184" cy="58607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0D74B86-2431-7D4B-A3BD-977372342E9E}"/>
              </a:ext>
            </a:extLst>
          </p:cNvPr>
          <p:cNvCxnSpPr>
            <a:stCxn id="66" idx="3"/>
            <a:endCxn id="85" idx="1"/>
          </p:cNvCxnSpPr>
          <p:nvPr/>
        </p:nvCxnSpPr>
        <p:spPr>
          <a:xfrm flipV="1">
            <a:off x="7164288" y="3592182"/>
            <a:ext cx="633792" cy="429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1235C15-F407-4F4F-9B48-24AE156B2178}"/>
              </a:ext>
            </a:extLst>
          </p:cNvPr>
          <p:cNvCxnSpPr>
            <a:stCxn id="66" idx="3"/>
            <a:endCxn id="83" idx="1"/>
          </p:cNvCxnSpPr>
          <p:nvPr/>
        </p:nvCxnSpPr>
        <p:spPr>
          <a:xfrm>
            <a:off x="7164288" y="4021957"/>
            <a:ext cx="633792" cy="3140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F125002-634B-9D43-9225-90EA881F01EE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6606226" y="1778186"/>
            <a:ext cx="558062" cy="64958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337B48C-6E59-3E42-A9AF-7E55DAF3E06C}"/>
              </a:ext>
            </a:extLst>
          </p:cNvPr>
          <p:cNvCxnSpPr>
            <a:cxnSpLocks/>
          </p:cNvCxnSpPr>
          <p:nvPr/>
        </p:nvCxnSpPr>
        <p:spPr>
          <a:xfrm flipH="1" flipV="1">
            <a:off x="7290247" y="2794922"/>
            <a:ext cx="262507" cy="46092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19CAD3A-3D7F-3E4D-930F-CCBCE8B0949B}"/>
              </a:ext>
            </a:extLst>
          </p:cNvPr>
          <p:cNvCxnSpPr>
            <a:cxnSpLocks/>
          </p:cNvCxnSpPr>
          <p:nvPr/>
        </p:nvCxnSpPr>
        <p:spPr>
          <a:xfrm flipH="1" flipV="1">
            <a:off x="5799460" y="2695624"/>
            <a:ext cx="1753293" cy="6788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A2017B5-9EA7-BD4B-BC06-BC39552A8939}"/>
              </a:ext>
            </a:extLst>
          </p:cNvPr>
          <p:cNvCxnSpPr/>
          <p:nvPr/>
        </p:nvCxnSpPr>
        <p:spPr>
          <a:xfrm>
            <a:off x="2051720" y="1778186"/>
            <a:ext cx="0" cy="64958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044ECE7E-C34E-2546-B1ED-798E286D6384}"/>
              </a:ext>
            </a:extLst>
          </p:cNvPr>
          <p:cNvCxnSpPr/>
          <p:nvPr/>
        </p:nvCxnSpPr>
        <p:spPr>
          <a:xfrm>
            <a:off x="2123728" y="1778186"/>
            <a:ext cx="1944216" cy="649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4886C470-23D4-4E4B-9A54-4598C94BFF46}"/>
              </a:ext>
            </a:extLst>
          </p:cNvPr>
          <p:cNvCxnSpPr>
            <a:stCxn id="93" idx="1"/>
            <a:endCxn id="52" idx="3"/>
          </p:cNvCxnSpPr>
          <p:nvPr/>
        </p:nvCxnSpPr>
        <p:spPr>
          <a:xfrm rot="10800000">
            <a:off x="971600" y="1082633"/>
            <a:ext cx="504056" cy="488178"/>
          </a:xfrm>
          <a:prstGeom prst="curved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>
            <a:extLst>
              <a:ext uri="{FF2B5EF4-FFF2-40B4-BE49-F238E27FC236}">
                <a16:creationId xmlns:a16="http://schemas.microsoft.com/office/drawing/2014/main" id="{69D94C86-119D-CB46-BC88-DC87EF93649E}"/>
              </a:ext>
            </a:extLst>
          </p:cNvPr>
          <p:cNvCxnSpPr>
            <a:cxnSpLocks/>
          </p:cNvCxnSpPr>
          <p:nvPr/>
        </p:nvCxnSpPr>
        <p:spPr>
          <a:xfrm flipV="1">
            <a:off x="971599" y="1707654"/>
            <a:ext cx="504057" cy="235355"/>
          </a:xfrm>
          <a:prstGeom prst="curved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>
            <a:extLst>
              <a:ext uri="{FF2B5EF4-FFF2-40B4-BE49-F238E27FC236}">
                <a16:creationId xmlns:a16="http://schemas.microsoft.com/office/drawing/2014/main" id="{E615B59E-E40F-914A-9173-4C7AB1876DEC}"/>
              </a:ext>
            </a:extLst>
          </p:cNvPr>
          <p:cNvCxnSpPr>
            <a:stCxn id="94" idx="1"/>
            <a:endCxn id="93" idx="3"/>
          </p:cNvCxnSpPr>
          <p:nvPr/>
        </p:nvCxnSpPr>
        <p:spPr>
          <a:xfrm rot="10800000" flipV="1">
            <a:off x="7308305" y="1010625"/>
            <a:ext cx="581675" cy="560186"/>
          </a:xfrm>
          <a:prstGeom prst="curved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>
            <a:extLst>
              <a:ext uri="{FF2B5EF4-FFF2-40B4-BE49-F238E27FC236}">
                <a16:creationId xmlns:a16="http://schemas.microsoft.com/office/drawing/2014/main" id="{CCBF59C4-4080-1F4A-A46C-54A8AE0E9793}"/>
              </a:ext>
            </a:extLst>
          </p:cNvPr>
          <p:cNvCxnSpPr>
            <a:stCxn id="93" idx="3"/>
          </p:cNvCxnSpPr>
          <p:nvPr/>
        </p:nvCxnSpPr>
        <p:spPr>
          <a:xfrm>
            <a:off x="7308304" y="1570811"/>
            <a:ext cx="849776" cy="270220"/>
          </a:xfrm>
          <a:prstGeom prst="curved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Овал 7">
            <a:extLst>
              <a:ext uri="{FF2B5EF4-FFF2-40B4-BE49-F238E27FC236}">
                <a16:creationId xmlns:a16="http://schemas.microsoft.com/office/drawing/2014/main" id="{A9323AAA-2B29-3E47-BDFE-4F4EFAD53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6171" y="4626753"/>
            <a:ext cx="251976" cy="25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1"/>
            <a:r>
              <a:rPr lang="en-US" altLang="ru-RU" sz="900" b="1" dirty="0">
                <a:solidFill>
                  <a:schemeClr val="bg1"/>
                </a:solidFill>
              </a:rPr>
              <a:t>1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42" name="Овал 7">
            <a:extLst>
              <a:ext uri="{FF2B5EF4-FFF2-40B4-BE49-F238E27FC236}">
                <a16:creationId xmlns:a16="http://schemas.microsoft.com/office/drawing/2014/main" id="{01C26472-70AF-3E44-9E36-0BCE283BBE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58200" y="2667571"/>
            <a:ext cx="251976" cy="25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1"/>
            <a:r>
              <a:rPr lang="en-US" altLang="ru-RU" sz="900" b="1" dirty="0">
                <a:solidFill>
                  <a:schemeClr val="bg1"/>
                </a:solidFill>
              </a:rPr>
              <a:t>2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43" name="Овал 7">
            <a:extLst>
              <a:ext uri="{FF2B5EF4-FFF2-40B4-BE49-F238E27FC236}">
                <a16:creationId xmlns:a16="http://schemas.microsoft.com/office/drawing/2014/main" id="{6CD94927-068E-1B41-ABF3-7E3A0DFE0B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6012" y="4624006"/>
            <a:ext cx="251976" cy="25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1"/>
            <a:r>
              <a:rPr lang="en-US" altLang="ru-RU" sz="900" b="1" dirty="0">
                <a:solidFill>
                  <a:schemeClr val="bg1"/>
                </a:solidFill>
              </a:rPr>
              <a:t>3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44" name="Овал 7">
            <a:extLst>
              <a:ext uri="{FF2B5EF4-FFF2-40B4-BE49-F238E27FC236}">
                <a16:creationId xmlns:a16="http://schemas.microsoft.com/office/drawing/2014/main" id="{E215D667-5B56-2643-A37F-52DA14C146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92553" y="4547860"/>
            <a:ext cx="251976" cy="25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1"/>
            <a:r>
              <a:rPr lang="en-US" altLang="ru-RU" sz="900" b="1" dirty="0">
                <a:solidFill>
                  <a:schemeClr val="bg1"/>
                </a:solidFill>
              </a:rPr>
              <a:t>4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45" name="Овал 7">
            <a:extLst>
              <a:ext uri="{FF2B5EF4-FFF2-40B4-BE49-F238E27FC236}">
                <a16:creationId xmlns:a16="http://schemas.microsoft.com/office/drawing/2014/main" id="{07CB2AA0-C054-514A-A0D5-C0277598C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1034" y="2636505"/>
            <a:ext cx="251976" cy="25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1"/>
            <a:r>
              <a:rPr lang="en-US" altLang="ru-RU" sz="900" b="1" dirty="0">
                <a:solidFill>
                  <a:schemeClr val="bg1"/>
                </a:solidFill>
              </a:rPr>
              <a:t>5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46" name="Овал 7">
            <a:extLst>
              <a:ext uri="{FF2B5EF4-FFF2-40B4-BE49-F238E27FC236}">
                <a16:creationId xmlns:a16="http://schemas.microsoft.com/office/drawing/2014/main" id="{5BFD5C7C-9808-FB4F-9BDE-96B098A05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98482" y="1617744"/>
            <a:ext cx="251976" cy="25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1"/>
            <a:r>
              <a:rPr lang="en-US" altLang="ru-RU" sz="900" b="1" dirty="0">
                <a:solidFill>
                  <a:schemeClr val="bg1"/>
                </a:solidFill>
              </a:rPr>
              <a:t>6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47" name="Subtitle 2">
            <a:extLst>
              <a:ext uri="{FF2B5EF4-FFF2-40B4-BE49-F238E27FC236}">
                <a16:creationId xmlns:a16="http://schemas.microsoft.com/office/drawing/2014/main" id="{39DD8D1E-8628-3C4A-B656-A6266C28EA73}"/>
              </a:ext>
            </a:extLst>
          </p:cNvPr>
          <p:cNvSpPr txBox="1">
            <a:spLocks/>
          </p:cNvSpPr>
          <p:nvPr/>
        </p:nvSpPr>
        <p:spPr>
          <a:xfrm>
            <a:off x="7524328" y="4720322"/>
            <a:ext cx="1465617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Service Layer</a:t>
            </a:r>
          </a:p>
        </p:txBody>
      </p:sp>
      <p:sp>
        <p:nvSpPr>
          <p:cNvPr id="148" name="Subtitle 2">
            <a:extLst>
              <a:ext uri="{FF2B5EF4-FFF2-40B4-BE49-F238E27FC236}">
                <a16:creationId xmlns:a16="http://schemas.microsoft.com/office/drawing/2014/main" id="{D8682527-A278-F146-B464-DC9B60CA291E}"/>
              </a:ext>
            </a:extLst>
          </p:cNvPr>
          <p:cNvSpPr txBox="1">
            <a:spLocks/>
          </p:cNvSpPr>
          <p:nvPr/>
        </p:nvSpPr>
        <p:spPr>
          <a:xfrm>
            <a:off x="-146400" y="4953383"/>
            <a:ext cx="1465616" cy="19011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www.researchgate.net</a:t>
            </a:r>
            <a:endParaRPr lang="en-US" sz="9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029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EB692B81-22C8-E14B-B21C-8237DC2AC8FD}"/>
              </a:ext>
            </a:extLst>
          </p:cNvPr>
          <p:cNvSpPr/>
          <p:nvPr/>
        </p:nvSpPr>
        <p:spPr>
          <a:xfrm>
            <a:off x="2567486" y="1833259"/>
            <a:ext cx="4700262" cy="47787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8590" tIns="148590" rIns="148590" bIns="148590" numCol="1" spcCol="1270" anchor="ctr" anchorCtr="0">
            <a:noAutofit/>
          </a:bodyPr>
          <a:lstStyle/>
          <a:p>
            <a:pPr defTabSz="1733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3900" kern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6AF11-E451-0E43-ADA4-581A50F8A6A4}"/>
              </a:ext>
            </a:extLst>
          </p:cNvPr>
          <p:cNvSpPr/>
          <p:nvPr/>
        </p:nvSpPr>
        <p:spPr>
          <a:xfrm>
            <a:off x="501364" y="1917700"/>
            <a:ext cx="4606384" cy="1968154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98"/>
            <a:endParaRPr lang="en-ZA" b="1" kern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398EA2-299F-A642-AF81-5938D71F4200}"/>
              </a:ext>
            </a:extLst>
          </p:cNvPr>
          <p:cNvSpPr/>
          <p:nvPr/>
        </p:nvSpPr>
        <p:spPr>
          <a:xfrm>
            <a:off x="563612" y="2009805"/>
            <a:ext cx="4481887" cy="3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98"/>
            <a:r>
              <a:rPr lang="en-ZA" sz="1100" kern="0" dirty="0">
                <a:solidFill>
                  <a:schemeClr val="bg1"/>
                </a:solidFill>
              </a:rPr>
              <a:t>Workflow Orchestration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014D58-B03E-FA41-B35A-910FA86902A3}"/>
              </a:ext>
            </a:extLst>
          </p:cNvPr>
          <p:cNvSpPr/>
          <p:nvPr/>
        </p:nvSpPr>
        <p:spPr>
          <a:xfrm>
            <a:off x="563612" y="2450775"/>
            <a:ext cx="4481887" cy="46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98"/>
            <a:r>
              <a:rPr lang="en-ZA" sz="1100" kern="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C34F28-B970-694E-85C0-05BEF944CD34}"/>
              </a:ext>
            </a:extLst>
          </p:cNvPr>
          <p:cNvSpPr/>
          <p:nvPr/>
        </p:nvSpPr>
        <p:spPr>
          <a:xfrm>
            <a:off x="563612" y="3022494"/>
            <a:ext cx="4481887" cy="32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98"/>
            <a:r>
              <a:rPr lang="en-ZA" sz="1100" kern="0" dirty="0">
                <a:solidFill>
                  <a:schemeClr val="bg1"/>
                </a:solidFill>
              </a:rPr>
              <a:t>Data Service / Messaging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37F22D-F693-BB44-8CA8-68A68D3CAC32}"/>
              </a:ext>
            </a:extLst>
          </p:cNvPr>
          <p:cNvSpPr/>
          <p:nvPr/>
        </p:nvSpPr>
        <p:spPr>
          <a:xfrm>
            <a:off x="563612" y="3455422"/>
            <a:ext cx="4481887" cy="3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98"/>
            <a:r>
              <a:rPr lang="en-ZA" sz="1100" kern="0" dirty="0">
                <a:solidFill>
                  <a:schemeClr val="bg1"/>
                </a:solidFill>
              </a:rPr>
              <a:t>Data Abstraction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5A23B-FABD-834A-8A0B-A7E004B30241}"/>
              </a:ext>
            </a:extLst>
          </p:cNvPr>
          <p:cNvSpPr txBox="1"/>
          <p:nvPr/>
        </p:nvSpPr>
        <p:spPr>
          <a:xfrm>
            <a:off x="789395" y="4406735"/>
            <a:ext cx="80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/>
            <a:r>
              <a:rPr lang="en-ZA" sz="1200" b="1" kern="0" dirty="0">
                <a:solidFill>
                  <a:schemeClr val="bg1"/>
                </a:solidFill>
              </a:rPr>
              <a:t>Database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32DA2BD-D90F-F145-9C3A-B71FCE609DDF}"/>
              </a:ext>
            </a:extLst>
          </p:cNvPr>
          <p:cNvGrpSpPr/>
          <p:nvPr/>
        </p:nvGrpSpPr>
        <p:grpSpPr>
          <a:xfrm>
            <a:off x="563612" y="1210831"/>
            <a:ext cx="4481887" cy="648000"/>
            <a:chOff x="1478642" y="289719"/>
            <a:chExt cx="4481887" cy="64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4AE5AA-C574-2F4B-95EE-914389734617}"/>
                </a:ext>
              </a:extLst>
            </p:cNvPr>
            <p:cNvSpPr/>
            <p:nvPr/>
          </p:nvSpPr>
          <p:spPr>
            <a:xfrm>
              <a:off x="1478642" y="289719"/>
              <a:ext cx="4481887" cy="648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457198"/>
              <a:r>
                <a:rPr lang="en-ZA" sz="1100" kern="0" dirty="0">
                  <a:solidFill>
                    <a:schemeClr val="bg1"/>
                  </a:solidFill>
                </a:rPr>
                <a:t>Front End Application</a:t>
              </a:r>
            </a:p>
          </p:txBody>
        </p:sp>
        <p:pic>
          <p:nvPicPr>
            <p:cNvPr id="5" name="Graphic 4" descr="Computer outline">
              <a:extLst>
                <a:ext uri="{FF2B5EF4-FFF2-40B4-BE49-F238E27FC236}">
                  <a16:creationId xmlns:a16="http://schemas.microsoft.com/office/drawing/2014/main" id="{F0C173DB-7302-954E-8411-6B8C0FC1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39585" y="328770"/>
              <a:ext cx="360000" cy="360000"/>
            </a:xfrm>
            <a:prstGeom prst="rect">
              <a:avLst/>
            </a:prstGeom>
          </p:spPr>
        </p:pic>
        <p:pic>
          <p:nvPicPr>
            <p:cNvPr id="55" name="Graphic 54" descr="Internet outline">
              <a:extLst>
                <a:ext uri="{FF2B5EF4-FFF2-40B4-BE49-F238E27FC236}">
                  <a16:creationId xmlns:a16="http://schemas.microsoft.com/office/drawing/2014/main" id="{E69441EC-7AA1-834E-AC41-FA1016A74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5387" y="331463"/>
              <a:ext cx="360000" cy="360000"/>
            </a:xfrm>
            <a:prstGeom prst="rect">
              <a:avLst/>
            </a:prstGeom>
          </p:spPr>
        </p:pic>
        <p:pic>
          <p:nvPicPr>
            <p:cNvPr id="57" name="Graphic 56" descr="Server outline">
              <a:extLst>
                <a:ext uri="{FF2B5EF4-FFF2-40B4-BE49-F238E27FC236}">
                  <a16:creationId xmlns:a16="http://schemas.microsoft.com/office/drawing/2014/main" id="{6484DFA9-ABE6-284D-AFCD-A90A8EE0E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92911" y="334156"/>
              <a:ext cx="360000" cy="360000"/>
            </a:xfrm>
            <a:prstGeom prst="rect">
              <a:avLst/>
            </a:prstGeom>
          </p:spPr>
        </p:pic>
        <p:pic>
          <p:nvPicPr>
            <p:cNvPr id="59" name="Graphic 58" descr="Smart Phone outline">
              <a:extLst>
                <a:ext uri="{FF2B5EF4-FFF2-40B4-BE49-F238E27FC236}">
                  <a16:creationId xmlns:a16="http://schemas.microsoft.com/office/drawing/2014/main" id="{1B56A3D0-89C9-7446-A05C-1D68E7D9B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30033" y="339542"/>
              <a:ext cx="360000" cy="360000"/>
            </a:xfrm>
            <a:prstGeom prst="rect">
              <a:avLst/>
            </a:prstGeom>
          </p:spPr>
        </p:pic>
        <p:pic>
          <p:nvPicPr>
            <p:cNvPr id="62" name="Graphic 61" descr="Vlog outline">
              <a:extLst>
                <a:ext uri="{FF2B5EF4-FFF2-40B4-BE49-F238E27FC236}">
                  <a16:creationId xmlns:a16="http://schemas.microsoft.com/office/drawing/2014/main" id="{BC6DDE9F-6BBF-FF46-8ED9-2B311FBF0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97781" y="336849"/>
              <a:ext cx="360000" cy="360000"/>
            </a:xfrm>
            <a:prstGeom prst="rect">
              <a:avLst/>
            </a:prstGeom>
          </p:spPr>
        </p:pic>
      </p:grpSp>
      <p:pic>
        <p:nvPicPr>
          <p:cNvPr id="70" name="Graphic 69" descr="Network diagram outline">
            <a:extLst>
              <a:ext uri="{FF2B5EF4-FFF2-40B4-BE49-F238E27FC236}">
                <a16:creationId xmlns:a16="http://schemas.microsoft.com/office/drawing/2014/main" id="{30C9E295-DD86-6149-800F-C383F643F1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45469" y="1974041"/>
            <a:ext cx="396000" cy="396000"/>
          </a:xfrm>
          <a:prstGeom prst="rect">
            <a:avLst/>
          </a:prstGeom>
        </p:spPr>
      </p:pic>
      <p:pic>
        <p:nvPicPr>
          <p:cNvPr id="72" name="Graphic 71" descr="Gears outline">
            <a:extLst>
              <a:ext uri="{FF2B5EF4-FFF2-40B4-BE49-F238E27FC236}">
                <a16:creationId xmlns:a16="http://schemas.microsoft.com/office/drawing/2014/main" id="{25F71F20-CF09-6243-B5E2-A209AAC78A3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4234" y="2499899"/>
            <a:ext cx="360000" cy="360000"/>
          </a:xfrm>
          <a:prstGeom prst="rect">
            <a:avLst/>
          </a:prstGeom>
        </p:spPr>
      </p:pic>
      <p:pic>
        <p:nvPicPr>
          <p:cNvPr id="73" name="Graphic 72" descr="Gears outline">
            <a:extLst>
              <a:ext uri="{FF2B5EF4-FFF2-40B4-BE49-F238E27FC236}">
                <a16:creationId xmlns:a16="http://schemas.microsoft.com/office/drawing/2014/main" id="{9AD45450-FFE3-0944-8FFA-5238D14A133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66648" y="2497436"/>
            <a:ext cx="360000" cy="360000"/>
          </a:xfrm>
          <a:prstGeom prst="rect">
            <a:avLst/>
          </a:prstGeom>
        </p:spPr>
      </p:pic>
      <p:pic>
        <p:nvPicPr>
          <p:cNvPr id="75" name="Graphic 74" descr="Gears outline">
            <a:extLst>
              <a:ext uri="{FF2B5EF4-FFF2-40B4-BE49-F238E27FC236}">
                <a16:creationId xmlns:a16="http://schemas.microsoft.com/office/drawing/2014/main" id="{35E487D7-F057-BF41-BD83-96DBCFA754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75155" y="2487830"/>
            <a:ext cx="360000" cy="360000"/>
          </a:xfrm>
          <a:prstGeom prst="rect">
            <a:avLst/>
          </a:prstGeom>
        </p:spPr>
      </p:pic>
      <p:pic>
        <p:nvPicPr>
          <p:cNvPr id="76" name="Graphic 75" descr="Gears outline">
            <a:extLst>
              <a:ext uri="{FF2B5EF4-FFF2-40B4-BE49-F238E27FC236}">
                <a16:creationId xmlns:a16="http://schemas.microsoft.com/office/drawing/2014/main" id="{1B3D5781-3F52-8B4D-9DEC-92D5CFD97B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81531" y="2487830"/>
            <a:ext cx="360000" cy="360000"/>
          </a:xfrm>
          <a:prstGeom prst="rect">
            <a:avLst/>
          </a:prstGeom>
        </p:spPr>
      </p:pic>
      <p:pic>
        <p:nvPicPr>
          <p:cNvPr id="66" name="Graphic 65" descr="Database with solid fill">
            <a:extLst>
              <a:ext uri="{FF2B5EF4-FFF2-40B4-BE49-F238E27FC236}">
                <a16:creationId xmlns:a16="http://schemas.microsoft.com/office/drawing/2014/main" id="{1580FB0D-7DC7-0F4C-8CD8-3250D8248A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24719" y="4046641"/>
            <a:ext cx="468000" cy="468000"/>
          </a:xfrm>
          <a:prstGeom prst="rect">
            <a:avLst/>
          </a:prstGeom>
        </p:spPr>
      </p:pic>
      <p:pic>
        <p:nvPicPr>
          <p:cNvPr id="77" name="Graphic 76" descr="Database outline">
            <a:extLst>
              <a:ext uri="{FF2B5EF4-FFF2-40B4-BE49-F238E27FC236}">
                <a16:creationId xmlns:a16="http://schemas.microsoft.com/office/drawing/2014/main" id="{D7904498-E7D7-9841-B9ED-E8560F5CFF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402" y="4032947"/>
            <a:ext cx="468000" cy="468000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D1E15B3-4FB5-6A40-973C-8E9375426F7F}"/>
              </a:ext>
            </a:extLst>
          </p:cNvPr>
          <p:cNvGrpSpPr/>
          <p:nvPr/>
        </p:nvGrpSpPr>
        <p:grpSpPr>
          <a:xfrm>
            <a:off x="3419893" y="4010641"/>
            <a:ext cx="933727" cy="540000"/>
            <a:chOff x="3926305" y="3867894"/>
            <a:chExt cx="933727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5A50B-9478-D642-AB07-207F2C746F1C}"/>
                </a:ext>
              </a:extLst>
            </p:cNvPr>
            <p:cNvSpPr/>
            <p:nvPr/>
          </p:nvSpPr>
          <p:spPr>
            <a:xfrm>
              <a:off x="3926305" y="3867894"/>
              <a:ext cx="933727" cy="54000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457198"/>
              <a:r>
                <a:rPr lang="en-ZA" sz="1100" kern="0" dirty="0">
                  <a:solidFill>
                    <a:schemeClr val="bg1"/>
                  </a:solidFill>
                </a:rPr>
                <a:t>Legacy</a:t>
              </a:r>
            </a:p>
          </p:txBody>
        </p:sp>
        <p:pic>
          <p:nvPicPr>
            <p:cNvPr id="82" name="Graphic 81" descr="Server outline">
              <a:extLst>
                <a:ext uri="{FF2B5EF4-FFF2-40B4-BE49-F238E27FC236}">
                  <a16:creationId xmlns:a16="http://schemas.microsoft.com/office/drawing/2014/main" id="{5347438E-08EA-9D4F-8BB6-A56D2C59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44292" y="3886947"/>
              <a:ext cx="360000" cy="360000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1F23AB1-CAD9-354F-A106-6F6415E94F19}"/>
              </a:ext>
            </a:extLst>
          </p:cNvPr>
          <p:cNvGrpSpPr/>
          <p:nvPr/>
        </p:nvGrpSpPr>
        <p:grpSpPr>
          <a:xfrm>
            <a:off x="1110357" y="3999069"/>
            <a:ext cx="1190174" cy="540072"/>
            <a:chOff x="1334684" y="4517686"/>
            <a:chExt cx="1190174" cy="54007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64A4FF2-9827-1F42-8D9C-F4EB2E65BAF3}"/>
                </a:ext>
              </a:extLst>
            </p:cNvPr>
            <p:cNvSpPr/>
            <p:nvPr/>
          </p:nvSpPr>
          <p:spPr>
            <a:xfrm>
              <a:off x="1334684" y="4517758"/>
              <a:ext cx="1190174" cy="54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457198"/>
              <a:r>
                <a:rPr lang="en-ZA" sz="1100" kern="0" dirty="0">
                  <a:solidFill>
                    <a:schemeClr val="bg1"/>
                  </a:solidFill>
                </a:rPr>
                <a:t>Cloud Services</a:t>
              </a:r>
            </a:p>
          </p:txBody>
        </p:sp>
        <p:pic>
          <p:nvPicPr>
            <p:cNvPr id="81" name="Graphic 80" descr="Syncing cloud outline">
              <a:extLst>
                <a:ext uri="{FF2B5EF4-FFF2-40B4-BE49-F238E27FC236}">
                  <a16:creationId xmlns:a16="http://schemas.microsoft.com/office/drawing/2014/main" id="{6D627D64-D7B0-A344-97F4-1109FDF1C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749771" y="4517686"/>
              <a:ext cx="360000" cy="360000"/>
            </a:xfrm>
            <a:prstGeom prst="rect">
              <a:avLst/>
            </a:prstGeom>
          </p:spPr>
        </p:pic>
      </p:grpSp>
      <p:pic>
        <p:nvPicPr>
          <p:cNvPr id="86" name="Graphic 85" descr="Influencer outline">
            <a:extLst>
              <a:ext uri="{FF2B5EF4-FFF2-40B4-BE49-F238E27FC236}">
                <a16:creationId xmlns:a16="http://schemas.microsoft.com/office/drawing/2014/main" id="{0355EE1F-28F1-824E-90F5-4F415031C58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12457" y="2991886"/>
            <a:ext cx="360000" cy="360000"/>
          </a:xfrm>
          <a:prstGeom prst="rect">
            <a:avLst/>
          </a:prstGeom>
        </p:spPr>
      </p:pic>
      <p:pic>
        <p:nvPicPr>
          <p:cNvPr id="90" name="Graphic 89" descr="Blockchain outline">
            <a:extLst>
              <a:ext uri="{FF2B5EF4-FFF2-40B4-BE49-F238E27FC236}">
                <a16:creationId xmlns:a16="http://schemas.microsoft.com/office/drawing/2014/main" id="{EA515019-710E-1E44-BBAD-1C70E16B8D8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854058" y="3423934"/>
            <a:ext cx="360000" cy="360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4C9B7EF-8CA4-B343-820D-B898C748A1E0}"/>
              </a:ext>
            </a:extLst>
          </p:cNvPr>
          <p:cNvGrpSpPr/>
          <p:nvPr/>
        </p:nvGrpSpPr>
        <p:grpSpPr>
          <a:xfrm>
            <a:off x="767981" y="1705868"/>
            <a:ext cx="3997905" cy="2503826"/>
            <a:chOff x="767981" y="1633860"/>
            <a:chExt cx="3997905" cy="2503826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D9FF392-035B-7A41-B406-84572C3A42B8}"/>
                </a:ext>
              </a:extLst>
            </p:cNvPr>
            <p:cNvCxnSpPr>
              <a:cxnSpLocks/>
            </p:cNvCxnSpPr>
            <p:nvPr/>
          </p:nvCxnSpPr>
          <p:spPr>
            <a:xfrm>
              <a:off x="1107723" y="2044181"/>
              <a:ext cx="0" cy="5295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B09D0E8-3CCF-0D43-BB54-70A9D25491D5}"/>
                </a:ext>
              </a:extLst>
            </p:cNvPr>
            <p:cNvCxnSpPr>
              <a:cxnSpLocks/>
            </p:cNvCxnSpPr>
            <p:nvPr/>
          </p:nvCxnSpPr>
          <p:spPr>
            <a:xfrm>
              <a:off x="4530768" y="2044181"/>
              <a:ext cx="0" cy="5295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86F42C9-2E1C-334D-AAAB-F6CB5DB83446}"/>
                </a:ext>
              </a:extLst>
            </p:cNvPr>
            <p:cNvCxnSpPr/>
            <p:nvPr/>
          </p:nvCxnSpPr>
          <p:spPr>
            <a:xfrm>
              <a:off x="4242736" y="2047428"/>
              <a:ext cx="0" cy="1116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E7DFB26-0A93-4248-B77F-D00780DC9380}"/>
                </a:ext>
              </a:extLst>
            </p:cNvPr>
            <p:cNvCxnSpPr/>
            <p:nvPr/>
          </p:nvCxnSpPr>
          <p:spPr>
            <a:xfrm>
              <a:off x="1107723" y="2745982"/>
              <a:ext cx="0" cy="432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CFC2044-C014-D949-A4B0-EEFFE055C699}"/>
                </a:ext>
              </a:extLst>
            </p:cNvPr>
            <p:cNvCxnSpPr/>
            <p:nvPr/>
          </p:nvCxnSpPr>
          <p:spPr>
            <a:xfrm>
              <a:off x="844234" y="1633860"/>
              <a:ext cx="0" cy="5295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8A46F84-1F3D-CA49-BF42-AC4193949B78}"/>
                </a:ext>
              </a:extLst>
            </p:cNvPr>
            <p:cNvCxnSpPr/>
            <p:nvPr/>
          </p:nvCxnSpPr>
          <p:spPr>
            <a:xfrm>
              <a:off x="4765886" y="1633860"/>
              <a:ext cx="0" cy="5295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A169D67-A302-F946-8CB9-4AD9EF8316B4}"/>
                </a:ext>
              </a:extLst>
            </p:cNvPr>
            <p:cNvCxnSpPr/>
            <p:nvPr/>
          </p:nvCxnSpPr>
          <p:spPr>
            <a:xfrm>
              <a:off x="4530768" y="2728061"/>
              <a:ext cx="0" cy="432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C363ABB-000B-7442-89C4-D5EAFC8E28B8}"/>
                </a:ext>
              </a:extLst>
            </p:cNvPr>
            <p:cNvCxnSpPr/>
            <p:nvPr/>
          </p:nvCxnSpPr>
          <p:spPr>
            <a:xfrm>
              <a:off x="1362416" y="2757288"/>
              <a:ext cx="0" cy="1332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FDD833A-1151-464C-B9C8-A1F2BEA06588}"/>
                </a:ext>
              </a:extLst>
            </p:cNvPr>
            <p:cNvCxnSpPr/>
            <p:nvPr/>
          </p:nvCxnSpPr>
          <p:spPr>
            <a:xfrm>
              <a:off x="767981" y="3584977"/>
              <a:ext cx="0" cy="432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5E3617E-48AC-A342-AC9E-0F4186189DB2}"/>
                </a:ext>
              </a:extLst>
            </p:cNvPr>
            <p:cNvCxnSpPr/>
            <p:nvPr/>
          </p:nvCxnSpPr>
          <p:spPr>
            <a:xfrm>
              <a:off x="2656534" y="3658049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A329C63-CF5D-1746-B18B-999B78A30060}"/>
                </a:ext>
              </a:extLst>
            </p:cNvPr>
            <p:cNvCxnSpPr>
              <a:cxnSpLocks/>
            </p:cNvCxnSpPr>
            <p:nvPr/>
          </p:nvCxnSpPr>
          <p:spPr>
            <a:xfrm>
              <a:off x="4170728" y="3588609"/>
              <a:ext cx="0" cy="54907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DD85D2A-F5B8-4F48-B6ED-63EA8BF9D8EC}"/>
                </a:ext>
              </a:extLst>
            </p:cNvPr>
            <p:cNvCxnSpPr>
              <a:cxnSpLocks/>
            </p:cNvCxnSpPr>
            <p:nvPr/>
          </p:nvCxnSpPr>
          <p:spPr>
            <a:xfrm>
              <a:off x="3728018" y="2757288"/>
              <a:ext cx="0" cy="138039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11D9F04-341A-3448-BFE7-77C180C8AB20}"/>
                </a:ext>
              </a:extLst>
            </p:cNvPr>
            <p:cNvCxnSpPr>
              <a:cxnSpLocks/>
            </p:cNvCxnSpPr>
            <p:nvPr/>
          </p:nvCxnSpPr>
          <p:spPr>
            <a:xfrm>
              <a:off x="3537398" y="3190612"/>
              <a:ext cx="0" cy="94707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0AC12E57-B002-1E46-A117-B0931A4B5A55}"/>
              </a:ext>
            </a:extLst>
          </p:cNvPr>
          <p:cNvSpPr txBox="1"/>
          <p:nvPr/>
        </p:nvSpPr>
        <p:spPr>
          <a:xfrm>
            <a:off x="2521532" y="123478"/>
            <a:ext cx="37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My Personal Experience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A8B1B54-B7D2-8E44-B754-18A79F9604E7}"/>
              </a:ext>
            </a:extLst>
          </p:cNvPr>
          <p:cNvSpPr/>
          <p:nvPr/>
        </p:nvSpPr>
        <p:spPr>
          <a:xfrm>
            <a:off x="323528" y="1059582"/>
            <a:ext cx="4968552" cy="3624152"/>
          </a:xfrm>
          <a:prstGeom prst="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E751FD2-586A-EB41-9FFD-5814558F63B4}"/>
              </a:ext>
            </a:extLst>
          </p:cNvPr>
          <p:cNvGrpSpPr/>
          <p:nvPr/>
        </p:nvGrpSpPr>
        <p:grpSpPr>
          <a:xfrm>
            <a:off x="5346136" y="843558"/>
            <a:ext cx="3636376" cy="3989047"/>
            <a:chOff x="5346136" y="843558"/>
            <a:chExt cx="3636376" cy="398904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463ED4A-83A0-0E4A-804E-B61B0CF8F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869" y="2690650"/>
              <a:ext cx="3301026" cy="36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Integration Testing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D5A4A1-995D-A841-9AB2-60DE50A1D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486" y="3265386"/>
              <a:ext cx="3301026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62" tIns="34281" rIns="68562" bIns="3428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Automated Testing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6145056-5F73-3E46-9088-D293DAC45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177" y="3840122"/>
              <a:ext cx="3301026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62" tIns="34281" rIns="68562" bIns="3428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Performance Testing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A8DEB06-F95C-524B-9C32-529E4870B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253" y="4414857"/>
              <a:ext cx="3301026" cy="36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62" tIns="34281" rIns="68562" bIns="3428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Adoption of Continuous Integration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and Continuous Delivery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AE59001-B1E4-4745-887E-20FF454FC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637" y="966442"/>
              <a:ext cx="3301026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62" tIns="34281" rIns="68562" bIns="3428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System and Configuration Testing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D19DBA4-A9C5-A441-B8EE-935E93EE0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4973" y="843558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  <a:effectLst/>
          </p:spPr>
          <p:txBody>
            <a:bodyPr wrap="none" anchor="ctr"/>
            <a:lstStyle/>
            <a:p>
              <a:endParaRPr lang="en-US" sz="2449" dirty="0">
                <a:solidFill>
                  <a:schemeClr val="tx1"/>
                </a:solidFill>
              </a:endParaRPr>
            </a:p>
          </p:txBody>
        </p:sp>
        <p:pic>
          <p:nvPicPr>
            <p:cNvPr id="99" name="Graphic 98" descr="Clipboard Ticked outline">
              <a:extLst>
                <a:ext uri="{FF2B5EF4-FFF2-40B4-BE49-F238E27FC236}">
                  <a16:creationId xmlns:a16="http://schemas.microsoft.com/office/drawing/2014/main" id="{4C59F3A2-DF19-874D-93F2-50A27067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495937" y="939423"/>
              <a:ext cx="360000" cy="360000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63243BC-C737-C94A-B5C6-A5C4DA2E4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945" y="1541178"/>
              <a:ext cx="3301026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8"/>
              <a:r>
                <a:rPr lang="en-US" sz="1100" kern="0" dirty="0">
                  <a:solidFill>
                    <a:schemeClr val="bg1"/>
                  </a:solidFill>
                </a:rPr>
                <a:t>Workflow Testing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40BFE2B-33F5-7B46-A7EF-C8352D03A0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6832" y="1418399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none" anchor="ctr"/>
            <a:lstStyle/>
            <a:p>
              <a:endParaRPr lang="en-US" sz="2449" dirty="0">
                <a:solidFill>
                  <a:schemeClr val="tx1"/>
                </a:solidFill>
              </a:endParaRPr>
            </a:p>
          </p:txBody>
        </p:sp>
        <p:pic>
          <p:nvPicPr>
            <p:cNvPr id="107" name="Graphic 106" descr="Network diagram outline">
              <a:extLst>
                <a:ext uri="{FF2B5EF4-FFF2-40B4-BE49-F238E27FC236}">
                  <a16:creationId xmlns:a16="http://schemas.microsoft.com/office/drawing/2014/main" id="{D69275C7-7586-E04F-B0A3-5633F656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508262" y="1507287"/>
              <a:ext cx="396000" cy="396000"/>
            </a:xfrm>
            <a:prstGeom prst="rect">
              <a:avLst/>
            </a:prstGeom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DEAA8FD-6758-1A46-88EB-18DC7273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561" y="2115914"/>
              <a:ext cx="3301026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Service Testing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09EF4B-2C35-EA49-B92B-34278A6E4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553" y="1993240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endParaRPr lang="en-US" sz="2449" dirty="0">
                <a:solidFill>
                  <a:schemeClr val="tx1"/>
                </a:solidFill>
              </a:endParaRPr>
            </a:p>
          </p:txBody>
        </p:sp>
        <p:pic>
          <p:nvPicPr>
            <p:cNvPr id="110" name="Graphic 109" descr="Gears outline">
              <a:extLst>
                <a:ext uri="{FF2B5EF4-FFF2-40B4-BE49-F238E27FC236}">
                  <a16:creationId xmlns:a16="http://schemas.microsoft.com/office/drawing/2014/main" id="{EA5944E6-B625-1143-B211-FF34EE943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5483610" y="2111151"/>
              <a:ext cx="360000" cy="360000"/>
            </a:xfrm>
            <a:prstGeom prst="rect">
              <a:avLst/>
            </a:prstGeom>
          </p:spPr>
        </p:pic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BB57173-CDE2-774A-9BB7-0A5E878332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8693" y="2568081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wrap="none" anchor="ctr"/>
            <a:lstStyle/>
            <a:p>
              <a:endParaRPr lang="en-US" sz="2449" dirty="0">
                <a:solidFill>
                  <a:schemeClr val="tx1"/>
                </a:solidFill>
              </a:endParaRPr>
            </a:p>
          </p:txBody>
        </p:sp>
        <p:pic>
          <p:nvPicPr>
            <p:cNvPr id="112" name="Graphic 111" descr="Gears outline">
              <a:extLst>
                <a:ext uri="{FF2B5EF4-FFF2-40B4-BE49-F238E27FC236}">
                  <a16:creationId xmlns:a16="http://schemas.microsoft.com/office/drawing/2014/main" id="{9000FAEF-A42C-CC43-8C5C-EB8253F61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471283" y="2679015"/>
              <a:ext cx="360000" cy="360000"/>
            </a:xfrm>
            <a:prstGeom prst="rect">
              <a:avLst/>
            </a:prstGeom>
          </p:spPr>
        </p:pic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DF20D7D-CCEE-0046-A20F-97CBFE341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414" y="4292605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wrap="none" anchor="ctr"/>
            <a:lstStyle/>
            <a:p>
              <a:endParaRPr lang="en-US" sz="2449" dirty="0">
                <a:solidFill>
                  <a:schemeClr val="tx1"/>
                </a:solidFill>
              </a:endParaRPr>
            </a:p>
          </p:txBody>
        </p:sp>
        <p:pic>
          <p:nvPicPr>
            <p:cNvPr id="116" name="Graphic 115" descr="Repeat outline">
              <a:extLst>
                <a:ext uri="{FF2B5EF4-FFF2-40B4-BE49-F238E27FC236}">
                  <a16:creationId xmlns:a16="http://schemas.microsoft.com/office/drawing/2014/main" id="{FDF83E19-6EE2-BE48-B013-1BBD48A80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5458956" y="4382605"/>
              <a:ext cx="360000" cy="360000"/>
            </a:xfrm>
            <a:prstGeom prst="rect">
              <a:avLst/>
            </a:prstGeom>
          </p:spPr>
        </p:pic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139515-822B-E54F-AF86-98B6C7CEA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4275" y="3717763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  <a:effectLst/>
          </p:spPr>
          <p:txBody>
            <a:bodyPr wrap="none" anchor="ctr"/>
            <a:lstStyle/>
            <a:p>
              <a:endParaRPr lang="en-US" sz="2449" dirty="0">
                <a:solidFill>
                  <a:schemeClr val="tx1"/>
                </a:solidFill>
              </a:endParaRPr>
            </a:p>
          </p:txBody>
        </p:sp>
        <p:pic>
          <p:nvPicPr>
            <p:cNvPr id="118" name="Graphic 117" descr="Gauge outline">
              <a:extLst>
                <a:ext uri="{FF2B5EF4-FFF2-40B4-BE49-F238E27FC236}">
                  <a16:creationId xmlns:a16="http://schemas.microsoft.com/office/drawing/2014/main" id="{89F63DEC-2D36-9143-BCC6-7FB4DF37E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5444275" y="3805174"/>
              <a:ext cx="360000" cy="360000"/>
            </a:xfrm>
            <a:prstGeom prst="rect">
              <a:avLst/>
            </a:prstGeom>
          </p:spPr>
        </p:pic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47C942F-64CE-404C-84B7-2F3E77500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136" y="3142922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  <a:effectLst/>
          </p:spPr>
          <p:txBody>
            <a:bodyPr wrap="none" anchor="ctr"/>
            <a:lstStyle/>
            <a:p>
              <a:endParaRPr lang="en-US" sz="2449" dirty="0">
                <a:solidFill>
                  <a:schemeClr val="tx1"/>
                </a:solidFill>
              </a:endParaRPr>
            </a:p>
          </p:txBody>
        </p:sp>
        <p:pic>
          <p:nvPicPr>
            <p:cNvPr id="120" name="Graphic 119" descr="Robot outline">
              <a:extLst>
                <a:ext uri="{FF2B5EF4-FFF2-40B4-BE49-F238E27FC236}">
                  <a16:creationId xmlns:a16="http://schemas.microsoft.com/office/drawing/2014/main" id="{2D0A3B26-6EB8-E941-8D20-D9BC0A5FB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5434302" y="3246879"/>
              <a:ext cx="360000" cy="360000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69EA925-A3E8-8241-BD77-8F46E4C386EB}"/>
              </a:ext>
            </a:extLst>
          </p:cNvPr>
          <p:cNvSpPr txBox="1"/>
          <p:nvPr/>
        </p:nvSpPr>
        <p:spPr>
          <a:xfrm>
            <a:off x="7884368" y="4943445"/>
            <a:ext cx="13498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00" dirty="0">
                <a:cs typeface="Arial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9949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721EC48-C8AB-9748-8F0C-BADE6C9A2AEA}"/>
              </a:ext>
            </a:extLst>
          </p:cNvPr>
          <p:cNvSpPr/>
          <p:nvPr/>
        </p:nvSpPr>
        <p:spPr>
          <a:xfrm>
            <a:off x="3491880" y="933569"/>
            <a:ext cx="5518560" cy="38704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8F7B925-CA57-6A4A-B510-16B328243033}"/>
              </a:ext>
            </a:extLst>
          </p:cNvPr>
          <p:cNvSpPr/>
          <p:nvPr/>
        </p:nvSpPr>
        <p:spPr>
          <a:xfrm>
            <a:off x="2483608" y="1657350"/>
            <a:ext cx="2016384" cy="2138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06EB5-89E8-834F-9956-650337C66118}"/>
              </a:ext>
            </a:extLst>
          </p:cNvPr>
          <p:cNvSpPr txBox="1"/>
          <p:nvPr/>
        </p:nvSpPr>
        <p:spPr>
          <a:xfrm>
            <a:off x="1904761" y="-20538"/>
            <a:ext cx="4984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Implementation of Applications </a:t>
            </a:r>
          </a:p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in the Cloud</a:t>
            </a:r>
          </a:p>
        </p:txBody>
      </p:sp>
      <p:pic>
        <p:nvPicPr>
          <p:cNvPr id="6" name="Graphic 5" descr="Internet with solid fill">
            <a:extLst>
              <a:ext uri="{FF2B5EF4-FFF2-40B4-BE49-F238E27FC236}">
                <a16:creationId xmlns:a16="http://schemas.microsoft.com/office/drawing/2014/main" id="{F3CEAF5A-94E1-4B44-9592-98F5084B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528" y="2427734"/>
            <a:ext cx="1080120" cy="1080120"/>
          </a:xfrm>
          <a:prstGeom prst="rect">
            <a:avLst/>
          </a:prstGeom>
        </p:spPr>
      </p:pic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1FE81811-CD9D-5540-B316-AB0B12E06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9592" y="2211750"/>
            <a:ext cx="720000" cy="720000"/>
          </a:xfrm>
          <a:prstGeom prst="rect">
            <a:avLst/>
          </a:prstGeom>
        </p:spPr>
      </p:pic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20F1936C-7B8C-0B4E-B8AD-C4F7D9C31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576" y="1851750"/>
            <a:ext cx="720000" cy="720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BEC6FDF-9D8A-BB4F-BBF2-485653DEAE6A}"/>
              </a:ext>
            </a:extLst>
          </p:cNvPr>
          <p:cNvSpPr txBox="1">
            <a:spLocks/>
          </p:cNvSpPr>
          <p:nvPr/>
        </p:nvSpPr>
        <p:spPr>
          <a:xfrm>
            <a:off x="179511" y="3375381"/>
            <a:ext cx="1800081" cy="551241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Identify the workload to review</a:t>
            </a:r>
          </a:p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Then answer a series of questions about your architecture</a:t>
            </a:r>
          </a:p>
        </p:txBody>
      </p:sp>
      <p:pic>
        <p:nvPicPr>
          <p:cNvPr id="14" name="Graphic 13" descr="Gears with solid fill">
            <a:extLst>
              <a:ext uri="{FF2B5EF4-FFF2-40B4-BE49-F238E27FC236}">
                <a16:creationId xmlns:a16="http://schemas.microsoft.com/office/drawing/2014/main" id="{CBB5E98B-636A-E646-86A0-8D91A774D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0843" y="1970534"/>
            <a:ext cx="914400" cy="914400"/>
          </a:xfrm>
          <a:prstGeom prst="rect">
            <a:avLst/>
          </a:prstGeom>
        </p:spPr>
      </p:pic>
      <p:pic>
        <p:nvPicPr>
          <p:cNvPr id="16" name="Graphic 15" descr="Single gear with solid fill">
            <a:extLst>
              <a:ext uri="{FF2B5EF4-FFF2-40B4-BE49-F238E27FC236}">
                <a16:creationId xmlns:a16="http://schemas.microsoft.com/office/drawing/2014/main" id="{91712E38-CBC6-AD40-A1A5-E387D1FAB5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9568" y="1657350"/>
            <a:ext cx="914400" cy="914400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56804275-7556-0345-A2C4-792CDFC7E618}"/>
              </a:ext>
            </a:extLst>
          </p:cNvPr>
          <p:cNvSpPr txBox="1">
            <a:spLocks/>
          </p:cNvSpPr>
          <p:nvPr/>
        </p:nvSpPr>
        <p:spPr>
          <a:xfrm>
            <a:off x="2599597" y="2940587"/>
            <a:ext cx="1800081" cy="71795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AWS Well-Architected Tool</a:t>
            </a:r>
          </a:p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Review your answers against the five pillars established by the Well-Architected Framework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943E6F-980A-A444-8352-A8C9EC23F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593" y="3439513"/>
            <a:ext cx="1800000" cy="540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/>
              <a:t>Performance Efficiency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832581-EB80-CF45-8276-0AA2A84F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593" y="2795499"/>
            <a:ext cx="1800000" cy="540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/>
              <a:t>Reliability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FAE2DC-7A79-DA4B-BD42-9B5A5EF6A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593" y="2151485"/>
            <a:ext cx="1800000" cy="540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/>
              <a:t>Security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AACDFD-9787-8541-94E4-87EF52C5B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593" y="1507471"/>
            <a:ext cx="1800000" cy="540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/>
              <a:t>Operational Excellence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652D7-45A3-B04C-883F-995D284D7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593" y="4083527"/>
            <a:ext cx="1800000" cy="540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/>
              <a:t>Cost Optimisation</a:t>
            </a:r>
          </a:p>
        </p:txBody>
      </p:sp>
      <p:pic>
        <p:nvPicPr>
          <p:cNvPr id="25" name="Graphic 24" descr="Single gear with solid fill">
            <a:extLst>
              <a:ext uri="{FF2B5EF4-FFF2-40B4-BE49-F238E27FC236}">
                <a16:creationId xmlns:a16="http://schemas.microsoft.com/office/drawing/2014/main" id="{9D270260-C5E4-554A-8013-D56B176D51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47884" y="1583446"/>
            <a:ext cx="396000" cy="396000"/>
          </a:xfrm>
          <a:prstGeom prst="rect">
            <a:avLst/>
          </a:prstGeom>
        </p:spPr>
      </p:pic>
      <p:pic>
        <p:nvPicPr>
          <p:cNvPr id="27" name="Graphic 26" descr="Lock with solid fill">
            <a:extLst>
              <a:ext uri="{FF2B5EF4-FFF2-40B4-BE49-F238E27FC236}">
                <a16:creationId xmlns:a16="http://schemas.microsoft.com/office/drawing/2014/main" id="{F30888DA-728F-2449-914D-D50D3A4AF7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65884" y="2241485"/>
            <a:ext cx="360000" cy="360000"/>
          </a:xfrm>
          <a:prstGeom prst="rect">
            <a:avLst/>
          </a:prstGeom>
        </p:spPr>
      </p:pic>
      <p:pic>
        <p:nvPicPr>
          <p:cNvPr id="29" name="Graphic 28" descr="Badge Tick1 with solid fill">
            <a:extLst>
              <a:ext uri="{FF2B5EF4-FFF2-40B4-BE49-F238E27FC236}">
                <a16:creationId xmlns:a16="http://schemas.microsoft.com/office/drawing/2014/main" id="{603E1E90-6E46-6140-969A-20FD0A3F4C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65884" y="2885499"/>
            <a:ext cx="360000" cy="360000"/>
          </a:xfrm>
          <a:prstGeom prst="rect">
            <a:avLst/>
          </a:prstGeom>
        </p:spPr>
      </p:pic>
      <p:pic>
        <p:nvPicPr>
          <p:cNvPr id="31" name="Graphic 30" descr="Gauge with solid fill">
            <a:extLst>
              <a:ext uri="{FF2B5EF4-FFF2-40B4-BE49-F238E27FC236}">
                <a16:creationId xmlns:a16="http://schemas.microsoft.com/office/drawing/2014/main" id="{0DB0A95B-E5E8-5844-B64A-DBDD4EDDE0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65884" y="3521570"/>
            <a:ext cx="360000" cy="360000"/>
          </a:xfrm>
          <a:prstGeom prst="rect">
            <a:avLst/>
          </a:prstGeom>
        </p:spPr>
      </p:pic>
      <p:pic>
        <p:nvPicPr>
          <p:cNvPr id="33" name="Graphic 32" descr="Dollar with solid fill">
            <a:extLst>
              <a:ext uri="{FF2B5EF4-FFF2-40B4-BE49-F238E27FC236}">
                <a16:creationId xmlns:a16="http://schemas.microsoft.com/office/drawing/2014/main" id="{D8870412-CF6B-4443-B8C7-758087C975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65884" y="4173527"/>
            <a:ext cx="360000" cy="360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1B7D8721-6905-3242-9E4E-ED4812122198}"/>
              </a:ext>
            </a:extLst>
          </p:cNvPr>
          <p:cNvGrpSpPr/>
          <p:nvPr/>
        </p:nvGrpSpPr>
        <p:grpSpPr>
          <a:xfrm>
            <a:off x="7210359" y="1026939"/>
            <a:ext cx="1800081" cy="1203111"/>
            <a:chOff x="6978445" y="923483"/>
            <a:chExt cx="1800081" cy="1203111"/>
          </a:xfrm>
        </p:grpSpPr>
        <p:pic>
          <p:nvPicPr>
            <p:cNvPr id="35" name="Graphic 34" descr="Presentation with media with solid fill">
              <a:extLst>
                <a:ext uri="{FF2B5EF4-FFF2-40B4-BE49-F238E27FC236}">
                  <a16:creationId xmlns:a16="http://schemas.microsoft.com/office/drawing/2014/main" id="{AED72D5F-A757-EC4B-8D13-6F1314A3A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52288" y="1095705"/>
              <a:ext cx="432000" cy="432000"/>
            </a:xfrm>
            <a:prstGeom prst="rect">
              <a:avLst/>
            </a:prstGeom>
          </p:spPr>
        </p:pic>
        <p:pic>
          <p:nvPicPr>
            <p:cNvPr id="37" name="Graphic 36" descr="Camera with solid fill">
              <a:extLst>
                <a:ext uri="{FF2B5EF4-FFF2-40B4-BE49-F238E27FC236}">
                  <a16:creationId xmlns:a16="http://schemas.microsoft.com/office/drawing/2014/main" id="{4464846E-5250-AC42-B48F-66326AF2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878486" y="1325435"/>
              <a:ext cx="432000" cy="432000"/>
            </a:xfrm>
            <a:prstGeom prst="rect">
              <a:avLst/>
            </a:prstGeom>
          </p:spPr>
        </p:pic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2A2ED431-222E-D641-AFCC-1FFD02C57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834983" y="923483"/>
              <a:ext cx="432000" cy="432000"/>
            </a:xfrm>
            <a:prstGeom prst="rect">
              <a:avLst/>
            </a:prstGeom>
          </p:spPr>
        </p:pic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94E9E686-2CD6-C54D-A66D-6D496F712464}"/>
                </a:ext>
              </a:extLst>
            </p:cNvPr>
            <p:cNvSpPr txBox="1">
              <a:spLocks/>
            </p:cNvSpPr>
            <p:nvPr/>
          </p:nvSpPr>
          <p:spPr>
            <a:xfrm>
              <a:off x="6978445" y="1769765"/>
              <a:ext cx="1800081" cy="356829"/>
            </a:xfrm>
            <a:prstGeom prst="rect">
              <a:avLst/>
            </a:prstGeom>
          </p:spPr>
          <p:txBody>
            <a:bodyPr vert="horz" wrap="square" lIns="34290" tIns="17145" rIns="34290" bIns="171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Get Videos and Documentation related to AWS best practices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FE8774-F637-C44C-98ED-0E22BD4AC43A}"/>
              </a:ext>
            </a:extLst>
          </p:cNvPr>
          <p:cNvGrpSpPr/>
          <p:nvPr/>
        </p:nvGrpSpPr>
        <p:grpSpPr>
          <a:xfrm>
            <a:off x="7210359" y="2522150"/>
            <a:ext cx="1800081" cy="836719"/>
            <a:chOff x="6979627" y="2421485"/>
            <a:chExt cx="1800081" cy="836719"/>
          </a:xfrm>
        </p:grpSpPr>
        <p:pic>
          <p:nvPicPr>
            <p:cNvPr id="40" name="Graphic 39" descr="Document with solid fill">
              <a:extLst>
                <a:ext uri="{FF2B5EF4-FFF2-40B4-BE49-F238E27FC236}">
                  <a16:creationId xmlns:a16="http://schemas.microsoft.com/office/drawing/2014/main" id="{AF1AE7DD-D3C4-5C41-ADD0-2C7CB965D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668288" y="2421485"/>
              <a:ext cx="432000" cy="432000"/>
            </a:xfrm>
            <a:prstGeom prst="rect">
              <a:avLst/>
            </a:prstGeom>
          </p:spPr>
        </p:pic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3E23CC43-1664-A441-88F5-A2A25FF50479}"/>
                </a:ext>
              </a:extLst>
            </p:cNvPr>
            <p:cNvSpPr txBox="1">
              <a:spLocks/>
            </p:cNvSpPr>
            <p:nvPr/>
          </p:nvSpPr>
          <p:spPr>
            <a:xfrm>
              <a:off x="6979627" y="2901375"/>
              <a:ext cx="1800081" cy="356829"/>
            </a:xfrm>
            <a:prstGeom prst="rect">
              <a:avLst/>
            </a:prstGeom>
          </p:spPr>
          <p:txBody>
            <a:bodyPr vert="horz" wrap="square" lIns="34290" tIns="17145" rIns="34290" bIns="171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Generate a report that summarizes your workload review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07CAFBE-4D53-4645-9E8B-DA7D67E3D1D5}"/>
              </a:ext>
            </a:extLst>
          </p:cNvPr>
          <p:cNvGrpSpPr/>
          <p:nvPr/>
        </p:nvGrpSpPr>
        <p:grpSpPr>
          <a:xfrm>
            <a:off x="7210359" y="3650969"/>
            <a:ext cx="1800081" cy="1009013"/>
            <a:chOff x="7004501" y="3547513"/>
            <a:chExt cx="1800081" cy="1009013"/>
          </a:xfrm>
        </p:grpSpPr>
        <p:pic>
          <p:nvPicPr>
            <p:cNvPr id="43" name="Graphic 42" descr="Bar chart with solid fill">
              <a:extLst>
                <a:ext uri="{FF2B5EF4-FFF2-40B4-BE49-F238E27FC236}">
                  <a16:creationId xmlns:a16="http://schemas.microsoft.com/office/drawing/2014/main" id="{9FD877B2-FD55-FA4D-9BCE-0EF5E905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668288" y="3547513"/>
              <a:ext cx="432000" cy="432000"/>
            </a:xfrm>
            <a:prstGeom prst="rect">
              <a:avLst/>
            </a:prstGeom>
          </p:spPr>
        </p:pic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1FD2575B-3576-B74A-B99D-148B877C1E1F}"/>
                </a:ext>
              </a:extLst>
            </p:cNvPr>
            <p:cNvSpPr txBox="1">
              <a:spLocks/>
            </p:cNvSpPr>
            <p:nvPr/>
          </p:nvSpPr>
          <p:spPr>
            <a:xfrm>
              <a:off x="7004501" y="4032985"/>
              <a:ext cx="1800081" cy="523541"/>
            </a:xfrm>
            <a:prstGeom prst="rect">
              <a:avLst/>
            </a:prstGeom>
          </p:spPr>
          <p:txBody>
            <a:bodyPr vert="horz" wrap="square" lIns="34290" tIns="17145" rIns="34290" bIns="171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View the results of workload reviews across your organisation in a single dashboard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A8AA68-3A0B-904A-BC34-AE70553B46EA}"/>
              </a:ext>
            </a:extLst>
          </p:cNvPr>
          <p:cNvCxnSpPr/>
          <p:nvPr/>
        </p:nvCxnSpPr>
        <p:spPr>
          <a:xfrm>
            <a:off x="2010073" y="2931750"/>
            <a:ext cx="40156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btitle 2">
            <a:extLst>
              <a:ext uri="{FF2B5EF4-FFF2-40B4-BE49-F238E27FC236}">
                <a16:creationId xmlns:a16="http://schemas.microsoft.com/office/drawing/2014/main" id="{62D5BACC-FCC4-0B48-9F0C-A10AC0ACE9A1}"/>
              </a:ext>
            </a:extLst>
          </p:cNvPr>
          <p:cNvSpPr txBox="1">
            <a:spLocks/>
          </p:cNvSpPr>
          <p:nvPr/>
        </p:nvSpPr>
        <p:spPr>
          <a:xfrm>
            <a:off x="4828512" y="1205388"/>
            <a:ext cx="1800081" cy="193515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Pillars</a:t>
            </a:r>
            <a:endParaRPr lang="en-US" sz="10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33BC1C15-8A9D-9148-903C-9D3E22325481}"/>
              </a:ext>
            </a:extLst>
          </p:cNvPr>
          <p:cNvSpPr/>
          <p:nvPr/>
        </p:nvSpPr>
        <p:spPr>
          <a:xfrm>
            <a:off x="6870907" y="1308776"/>
            <a:ext cx="182136" cy="3386527"/>
          </a:xfrm>
          <a:prstGeom prst="rightBracke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9BA5FE-6778-234E-9A81-F1C76EB318C3}"/>
              </a:ext>
            </a:extLst>
          </p:cNvPr>
          <p:cNvSpPr txBox="1"/>
          <p:nvPr/>
        </p:nvSpPr>
        <p:spPr>
          <a:xfrm>
            <a:off x="0" y="494859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800" dirty="0" err="1">
                <a:latin typeface="Calibri" panose="020F0502020204030204" pitchFamily="34" charset="0"/>
              </a:rPr>
              <a:t>www.aws.com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061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D06EB5-89E8-834F-9956-650337C66118}"/>
              </a:ext>
            </a:extLst>
          </p:cNvPr>
          <p:cNvSpPr txBox="1"/>
          <p:nvPr/>
        </p:nvSpPr>
        <p:spPr>
          <a:xfrm>
            <a:off x="3101882" y="176322"/>
            <a:ext cx="259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cs typeface="Poppins" pitchFamily="2" charset="77"/>
              </a:rPr>
              <a:t>Implementation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60A820-DF5E-DD45-9E1D-073605FE6DAE}"/>
              </a:ext>
            </a:extLst>
          </p:cNvPr>
          <p:cNvSpPr/>
          <p:nvPr/>
        </p:nvSpPr>
        <p:spPr>
          <a:xfrm>
            <a:off x="395536" y="1203598"/>
            <a:ext cx="8352928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609931-B1A2-2045-9FC2-4CC96D40AC36}"/>
              </a:ext>
            </a:extLst>
          </p:cNvPr>
          <p:cNvSpPr/>
          <p:nvPr/>
        </p:nvSpPr>
        <p:spPr>
          <a:xfrm>
            <a:off x="395536" y="2427734"/>
            <a:ext cx="8352928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1087FA-693F-5647-ABF4-018A8706260F}"/>
              </a:ext>
            </a:extLst>
          </p:cNvPr>
          <p:cNvSpPr/>
          <p:nvPr/>
        </p:nvSpPr>
        <p:spPr>
          <a:xfrm>
            <a:off x="395536" y="3579862"/>
            <a:ext cx="835292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76C293-851D-BC46-805B-9AE85338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419622"/>
            <a:ext cx="900000" cy="43201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Document Working Requirements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DA97DA-8EC4-D743-899F-182C7D5D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056" y="1419622"/>
            <a:ext cx="900000" cy="43201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Create and Assign Task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A43DE83-EFEE-BF41-ACEC-85616DD4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056" y="2625778"/>
            <a:ext cx="900000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Plan Feature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4FEC707-7D2C-1C42-9370-F06DBA225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625778"/>
            <a:ext cx="900000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Write Code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EDFE04E-99F3-6940-B112-F4F1B282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560" y="2625778"/>
            <a:ext cx="900000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Build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7CB6F01-70CB-274A-B837-B6049549E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312" y="2625778"/>
            <a:ext cx="900000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1B8D983-C8B6-7C4A-AE84-4B8546A53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688" y="4011958"/>
            <a:ext cx="900000" cy="43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Deploy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D26738F-4961-144E-8D92-176CF07F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440" y="4011958"/>
            <a:ext cx="900000" cy="43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Release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847BB9-1CED-E74C-98A0-C7B2B59CB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4011958"/>
            <a:ext cx="900000" cy="43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Operate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FF5CE3F-0A19-C148-98FA-C18A1C7E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944" y="4011958"/>
            <a:ext cx="900000" cy="43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Monitor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3003B09-60F8-D446-BE2D-7E40180C8AB0}"/>
              </a:ext>
            </a:extLst>
          </p:cNvPr>
          <p:cNvCxnSpPr>
            <a:stCxn id="53" idx="3"/>
          </p:cNvCxnSpPr>
          <p:nvPr/>
        </p:nvCxnSpPr>
        <p:spPr>
          <a:xfrm>
            <a:off x="1511560" y="1635630"/>
            <a:ext cx="198496" cy="1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C57173ED-2BB4-994B-8903-7FA45655A46F}"/>
              </a:ext>
            </a:extLst>
          </p:cNvPr>
          <p:cNvCxnSpPr>
            <a:stCxn id="54" idx="3"/>
          </p:cNvCxnSpPr>
          <p:nvPr/>
        </p:nvCxnSpPr>
        <p:spPr>
          <a:xfrm flipH="1">
            <a:off x="2195736" y="1635630"/>
            <a:ext cx="414320" cy="990148"/>
          </a:xfrm>
          <a:prstGeom prst="bentConnector4">
            <a:avLst>
              <a:gd name="adj1" fmla="val -55175"/>
              <a:gd name="adj2" fmla="val 6090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D274E9-8B1B-E745-9356-517200B68D57}"/>
              </a:ext>
            </a:extLst>
          </p:cNvPr>
          <p:cNvCxnSpPr>
            <a:stCxn id="55" idx="3"/>
            <a:endCxn id="56" idx="1"/>
          </p:cNvCxnSpPr>
          <p:nvPr/>
        </p:nvCxnSpPr>
        <p:spPr>
          <a:xfrm>
            <a:off x="2610056" y="2841778"/>
            <a:ext cx="23375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455B32-4FB5-084D-9DD4-3DEBB17FE13E}"/>
              </a:ext>
            </a:extLst>
          </p:cNvPr>
          <p:cNvCxnSpPr>
            <a:endCxn id="57" idx="1"/>
          </p:cNvCxnSpPr>
          <p:nvPr/>
        </p:nvCxnSpPr>
        <p:spPr>
          <a:xfrm>
            <a:off x="3743808" y="2841778"/>
            <a:ext cx="23375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B2BD243-4B5A-E743-B551-057988D29B5C}"/>
              </a:ext>
            </a:extLst>
          </p:cNvPr>
          <p:cNvCxnSpPr>
            <a:endCxn id="58" idx="1"/>
          </p:cNvCxnSpPr>
          <p:nvPr/>
        </p:nvCxnSpPr>
        <p:spPr>
          <a:xfrm>
            <a:off x="4877560" y="2841778"/>
            <a:ext cx="23375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44FA8192-DBCF-EB4E-B574-D1ACFE85B09D}"/>
              </a:ext>
            </a:extLst>
          </p:cNvPr>
          <p:cNvCxnSpPr>
            <a:cxnSpLocks/>
            <a:stCxn id="58" idx="2"/>
            <a:endCxn id="59" idx="1"/>
          </p:cNvCxnSpPr>
          <p:nvPr/>
        </p:nvCxnSpPr>
        <p:spPr>
          <a:xfrm rot="5400000">
            <a:off x="4211910" y="2878556"/>
            <a:ext cx="1170180" cy="1528624"/>
          </a:xfrm>
          <a:prstGeom prst="bentConnector4">
            <a:avLst>
              <a:gd name="adj1" fmla="val 31104"/>
              <a:gd name="adj2" fmla="val 11495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B5BF23B-3B27-FA4F-9D5A-CA039444DF5C}"/>
              </a:ext>
            </a:extLst>
          </p:cNvPr>
          <p:cNvCxnSpPr/>
          <p:nvPr/>
        </p:nvCxnSpPr>
        <p:spPr>
          <a:xfrm>
            <a:off x="4932688" y="4227958"/>
            <a:ext cx="23375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206E28D-3E4E-934A-B647-6585CA344693}"/>
              </a:ext>
            </a:extLst>
          </p:cNvPr>
          <p:cNvCxnSpPr/>
          <p:nvPr/>
        </p:nvCxnSpPr>
        <p:spPr>
          <a:xfrm>
            <a:off x="6066440" y="4227958"/>
            <a:ext cx="23375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7227509-A612-2E49-9985-EAB6402AEEF7}"/>
              </a:ext>
            </a:extLst>
          </p:cNvPr>
          <p:cNvCxnSpPr/>
          <p:nvPr/>
        </p:nvCxnSpPr>
        <p:spPr>
          <a:xfrm>
            <a:off x="7200192" y="4227958"/>
            <a:ext cx="23375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0DA63C63-A9E1-5247-B924-1F1C3C48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312" y="1295899"/>
            <a:ext cx="213815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Agile Team, Engineering, Tools, Business Owners, Scrum Master, SME’s, DevOps, Automation, Tooling Standards, Principles, HLD’s, Runbooks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E7DF62-9E88-BC4C-8B86-666DCE77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312" y="2517742"/>
            <a:ext cx="2136895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Software Build; CI / CD, Containers, VM’s, Cloud Native, Branching, Packaging, Testing, Security, Vulnerability Scanning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BBB07C8-EB7C-0B43-8D15-DF39F267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651" y="3680979"/>
            <a:ext cx="2136895" cy="330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Testing, Release Management, Reliability Management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22128A5-AF45-3E4F-9E0F-5CD27871D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52" y="4054230"/>
            <a:ext cx="2136895" cy="330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IaC</a:t>
            </a:r>
            <a:r>
              <a:rPr lang="en-US" sz="800" dirty="0">
                <a:solidFill>
                  <a:schemeClr val="bg1"/>
                </a:solidFill>
              </a:rPr>
              <a:t> Build, CFT, SAM, Templates, EC2, VPC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E210733-3D7C-2344-9F4E-E96C654AF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549" y="4427482"/>
            <a:ext cx="2136895" cy="330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ITSM, Monitor, Logging, Tickets, Resolution, FAQ’s, Remediation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ED2D35B-9235-8649-AB74-8DE543E0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8" y="3414372"/>
            <a:ext cx="1224347" cy="3309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Operations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AC4072-9B46-2446-80C4-86123DC7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6" y="2262244"/>
            <a:ext cx="1224347" cy="3309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E748DE-AF01-E44B-B22C-AF500FA9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8" y="980631"/>
            <a:ext cx="1224347" cy="3309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Product Management</a:t>
            </a:r>
          </a:p>
        </p:txBody>
      </p:sp>
    </p:spTree>
    <p:extLst>
      <p:ext uri="{BB962C8B-B14F-4D97-AF65-F5344CB8AC3E}">
        <p14:creationId xmlns:p14="http://schemas.microsoft.com/office/powerpoint/2010/main" val="227395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0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8BD7BA6BDEB4096C337F3AD300C25" ma:contentTypeVersion="11" ma:contentTypeDescription="Create a new document." ma:contentTypeScope="" ma:versionID="d31cb2770dc8eb7b518279d33c4f09f1">
  <xsd:schema xmlns:xsd="http://www.w3.org/2001/XMLSchema" xmlns:xs="http://www.w3.org/2001/XMLSchema" xmlns:p="http://schemas.microsoft.com/office/2006/metadata/properties" xmlns:ns3="5ab883a6-9497-4f2f-bf2e-722f2703a314" xmlns:ns4="5629c4e4-1cfe-4a7a-92b8-a32b852d431f" targetNamespace="http://schemas.microsoft.com/office/2006/metadata/properties" ma:root="true" ma:fieldsID="fdc956502bcb6c36f281a84a4363df48" ns3:_="" ns4:_="">
    <xsd:import namespace="5ab883a6-9497-4f2f-bf2e-722f2703a314"/>
    <xsd:import namespace="5629c4e4-1cfe-4a7a-92b8-a32b852d43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883a6-9497-4f2f-bf2e-722f2703a3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9c4e4-1cfe-4a7a-92b8-a32b852d431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7FD645-4F06-4B5F-9F07-507397F85F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3EDE10-F790-4F53-9A4E-4613B01FC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DD99E0-3072-4A85-B76E-B09637974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883a6-9497-4f2f-bf2e-722f2703a314"/>
    <ds:schemaRef ds:uri="5629c4e4-1cfe-4a7a-92b8-a32b852d4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71154</TotalTime>
  <Words>487</Words>
  <Application>Microsoft Macintosh PowerPoint</Application>
  <PresentationFormat>On-screen Show (16:9)</PresentationFormat>
  <Paragraphs>128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Bethuel Lebeya | Command Quality</cp:lastModifiedBy>
  <cp:revision>389</cp:revision>
  <cp:lastPrinted>2020-01-23T16:09:46Z</cp:lastPrinted>
  <dcterms:created xsi:type="dcterms:W3CDTF">2012-03-14T12:03:36Z</dcterms:created>
  <dcterms:modified xsi:type="dcterms:W3CDTF">2021-11-24T05:48:36Z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0x0101002488BD7BA6BDEB4096C337F3AD300C25</vt:lpwstr>
  </property>
</Properties>
</file>